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05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35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8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70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304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48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9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733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9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20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0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37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1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8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6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4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43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2CA216-F859-4C94-8F7E-8AE3187AAF80}" type="datetimeFigureOut">
              <a:rPr lang="fr-FR" smtClean="0"/>
              <a:t>22/11/2025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3E5C5D-AE6C-43A8-99AC-EE88A9317A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22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circuit.pptx#-1,2,Pr&#233;sentation PowerPoi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rcuit.pptx#-1,1,Pr&#233;sentation PowerPoin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7C09774F-CE1F-C36A-A85C-7723D42C0B01}"/>
              </a:ext>
            </a:extLst>
          </p:cNvPr>
          <p:cNvCxnSpPr>
            <a:cxnSpLocks/>
          </p:cNvCxnSpPr>
          <p:nvPr/>
        </p:nvCxnSpPr>
        <p:spPr>
          <a:xfrm>
            <a:off x="6128083" y="2189747"/>
            <a:ext cx="1788695" cy="802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CA9EE8D1-686B-22D2-1CEE-787BE61E2446}"/>
              </a:ext>
            </a:extLst>
          </p:cNvPr>
          <p:cNvCxnSpPr>
            <a:cxnSpLocks/>
          </p:cNvCxnSpPr>
          <p:nvPr/>
        </p:nvCxnSpPr>
        <p:spPr>
          <a:xfrm flipV="1">
            <a:off x="7881302" y="2161309"/>
            <a:ext cx="0" cy="71752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>
            <a:extLst>
              <a:ext uri="{FF2B5EF4-FFF2-40B4-BE49-F238E27FC236}">
                <a16:creationId xmlns:a16="http://schemas.microsoft.com/office/drawing/2014/main" id="{736779C2-62BC-09F6-E0DA-7F61CD00063F}"/>
              </a:ext>
            </a:extLst>
          </p:cNvPr>
          <p:cNvSpPr txBox="1"/>
          <p:nvPr/>
        </p:nvSpPr>
        <p:spPr>
          <a:xfrm>
            <a:off x="5871411" y="4405996"/>
            <a:ext cx="41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E7E8B645-34B3-43BF-9D87-22793B3E031F}"/>
              </a:ext>
            </a:extLst>
          </p:cNvPr>
          <p:cNvSpPr txBox="1"/>
          <p:nvPr/>
        </p:nvSpPr>
        <p:spPr>
          <a:xfrm>
            <a:off x="5678907" y="4369338"/>
            <a:ext cx="41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-</a:t>
            </a:r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7C1FC3E2-1F3E-CFF9-15BD-F7B09D6DAFD1}"/>
              </a:ext>
            </a:extLst>
          </p:cNvPr>
          <p:cNvCxnSpPr>
            <a:cxnSpLocks/>
            <a:endCxn id="143" idx="4"/>
          </p:cNvCxnSpPr>
          <p:nvPr/>
        </p:nvCxnSpPr>
        <p:spPr>
          <a:xfrm flipV="1">
            <a:off x="7881302" y="3319464"/>
            <a:ext cx="0" cy="88356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lipse 142">
            <a:extLst>
              <a:ext uri="{FF2B5EF4-FFF2-40B4-BE49-F238E27FC236}">
                <a16:creationId xmlns:a16="http://schemas.microsoft.com/office/drawing/2014/main" id="{E9928B6B-A9A7-D820-C04B-1FA67A01085B}"/>
              </a:ext>
            </a:extLst>
          </p:cNvPr>
          <p:cNvSpPr/>
          <p:nvPr/>
        </p:nvSpPr>
        <p:spPr>
          <a:xfrm>
            <a:off x="7672759" y="2876529"/>
            <a:ext cx="417085" cy="44293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FC975904-4CF5-ABD6-DD44-CB21F15C6F58}"/>
              </a:ext>
            </a:extLst>
          </p:cNvPr>
          <p:cNvCxnSpPr>
            <a:cxnSpLocks/>
          </p:cNvCxnSpPr>
          <p:nvPr/>
        </p:nvCxnSpPr>
        <p:spPr>
          <a:xfrm flipH="1" flipV="1">
            <a:off x="5935578" y="2021305"/>
            <a:ext cx="264694" cy="17646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Image 144">
            <a:extLst>
              <a:ext uri="{FF2B5EF4-FFF2-40B4-BE49-F238E27FC236}">
                <a16:creationId xmlns:a16="http://schemas.microsoft.com/office/drawing/2014/main" id="{123B4343-10A2-B6FA-610C-2A09E11F1B1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18" y="1427748"/>
            <a:ext cx="838817" cy="836350"/>
          </a:xfrm>
          <a:prstGeom prst="rect">
            <a:avLst/>
          </a:prstGeom>
        </p:spPr>
      </p:pic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C852A637-D1D7-09B6-54B3-A2402C2B2878}"/>
              </a:ext>
            </a:extLst>
          </p:cNvPr>
          <p:cNvCxnSpPr>
            <a:cxnSpLocks/>
          </p:cNvCxnSpPr>
          <p:nvPr/>
        </p:nvCxnSpPr>
        <p:spPr>
          <a:xfrm flipV="1">
            <a:off x="6493039" y="3528279"/>
            <a:ext cx="0" cy="69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913D5342-C849-A737-59D3-309D0339FD24}"/>
              </a:ext>
            </a:extLst>
          </p:cNvPr>
          <p:cNvCxnSpPr>
            <a:cxnSpLocks/>
          </p:cNvCxnSpPr>
          <p:nvPr/>
        </p:nvCxnSpPr>
        <p:spPr>
          <a:xfrm>
            <a:off x="5417709" y="3540210"/>
            <a:ext cx="11154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Ellipse 147">
            <a:extLst>
              <a:ext uri="{FF2B5EF4-FFF2-40B4-BE49-F238E27FC236}">
                <a16:creationId xmlns:a16="http://schemas.microsoft.com/office/drawing/2014/main" id="{BC127E02-7E72-CFF3-4E8E-CF98C298C20A}"/>
              </a:ext>
            </a:extLst>
          </p:cNvPr>
          <p:cNvSpPr/>
          <p:nvPr/>
        </p:nvSpPr>
        <p:spPr>
          <a:xfrm>
            <a:off x="5750923" y="3291394"/>
            <a:ext cx="417085" cy="442935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64FCA405-A043-D95A-C148-E95EA6BD7CA9}"/>
              </a:ext>
            </a:extLst>
          </p:cNvPr>
          <p:cNvSpPr txBox="1"/>
          <p:nvPr/>
        </p:nvSpPr>
        <p:spPr>
          <a:xfrm>
            <a:off x="5409688" y="99727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Lampe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6900C10E-C632-65EA-801A-873E137D9E20}"/>
              </a:ext>
            </a:extLst>
          </p:cNvPr>
          <p:cNvSpPr txBox="1"/>
          <p:nvPr/>
        </p:nvSpPr>
        <p:spPr>
          <a:xfrm>
            <a:off x="8249141" y="2887304"/>
            <a:ext cx="14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Ampèremètre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FADC7FFE-05A2-E67A-6C20-D395932BC1D9}"/>
              </a:ext>
            </a:extLst>
          </p:cNvPr>
          <p:cNvSpPr txBox="1"/>
          <p:nvPr/>
        </p:nvSpPr>
        <p:spPr>
          <a:xfrm>
            <a:off x="2135499" y="2653971"/>
            <a:ext cx="13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Interrupteur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6211E0CC-C031-5B08-2C26-BF9737CDC0F4}"/>
              </a:ext>
            </a:extLst>
          </p:cNvPr>
          <p:cNvSpPr txBox="1"/>
          <p:nvPr/>
        </p:nvSpPr>
        <p:spPr>
          <a:xfrm>
            <a:off x="5396394" y="2920687"/>
            <a:ext cx="11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Voltmètre</a:t>
            </a:r>
          </a:p>
        </p:txBody>
      </p:sp>
      <p:sp>
        <p:nvSpPr>
          <p:cNvPr id="153" name="ZoneTexte 152">
            <a:extLst>
              <a:ext uri="{FF2B5EF4-FFF2-40B4-BE49-F238E27FC236}">
                <a16:creationId xmlns:a16="http://schemas.microsoft.com/office/drawing/2014/main" id="{329CFD72-B88E-6D66-F45B-7E978B63128C}"/>
              </a:ext>
            </a:extLst>
          </p:cNvPr>
          <p:cNvSpPr txBox="1"/>
          <p:nvPr/>
        </p:nvSpPr>
        <p:spPr>
          <a:xfrm>
            <a:off x="5385518" y="4812643"/>
            <a:ext cx="12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Générateur</a:t>
            </a:r>
          </a:p>
        </p:txBody>
      </p:sp>
      <p:cxnSp>
        <p:nvCxnSpPr>
          <p:cNvPr id="155" name="Connecteur droit 154">
            <a:extLst>
              <a:ext uri="{FF2B5EF4-FFF2-40B4-BE49-F238E27FC236}">
                <a16:creationId xmlns:a16="http://schemas.microsoft.com/office/drawing/2014/main" id="{5CBC1532-383B-8CA0-2F7A-5807A2DB1E05}"/>
              </a:ext>
            </a:extLst>
          </p:cNvPr>
          <p:cNvCxnSpPr>
            <a:cxnSpLocks/>
          </p:cNvCxnSpPr>
          <p:nvPr/>
        </p:nvCxnSpPr>
        <p:spPr>
          <a:xfrm>
            <a:off x="6023810" y="4203031"/>
            <a:ext cx="189759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553A28D0-5993-DD60-67D4-C4741B38E276}"/>
              </a:ext>
            </a:extLst>
          </p:cNvPr>
          <p:cNvCxnSpPr>
            <a:cxnSpLocks/>
          </p:cNvCxnSpPr>
          <p:nvPr/>
        </p:nvCxnSpPr>
        <p:spPr>
          <a:xfrm flipV="1">
            <a:off x="5451374" y="3512862"/>
            <a:ext cx="0" cy="69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E77E105D-BDBE-98FB-55AC-FCF8AC046843}"/>
              </a:ext>
            </a:extLst>
          </p:cNvPr>
          <p:cNvCxnSpPr>
            <a:cxnSpLocks/>
          </p:cNvCxnSpPr>
          <p:nvPr/>
        </p:nvCxnSpPr>
        <p:spPr>
          <a:xfrm>
            <a:off x="3697705" y="4203031"/>
            <a:ext cx="2115292" cy="80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6C51F717-533C-1078-D7F3-2D74E22593FA}"/>
              </a:ext>
            </a:extLst>
          </p:cNvPr>
          <p:cNvCxnSpPr>
            <a:cxnSpLocks/>
          </p:cNvCxnSpPr>
          <p:nvPr/>
        </p:nvCxnSpPr>
        <p:spPr>
          <a:xfrm flipV="1">
            <a:off x="5821018" y="4089421"/>
            <a:ext cx="0" cy="24325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346A46AC-B5B2-F473-D689-D10C63362DF3}"/>
              </a:ext>
            </a:extLst>
          </p:cNvPr>
          <p:cNvCxnSpPr>
            <a:cxnSpLocks/>
          </p:cNvCxnSpPr>
          <p:nvPr/>
        </p:nvCxnSpPr>
        <p:spPr>
          <a:xfrm flipV="1">
            <a:off x="6058400" y="3906253"/>
            <a:ext cx="0" cy="59818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25977BFC-17DD-95AD-8762-95A86F725A08}"/>
              </a:ext>
            </a:extLst>
          </p:cNvPr>
          <p:cNvCxnSpPr>
            <a:cxnSpLocks/>
          </p:cNvCxnSpPr>
          <p:nvPr/>
        </p:nvCxnSpPr>
        <p:spPr>
          <a:xfrm flipH="1" flipV="1">
            <a:off x="3723920" y="3225486"/>
            <a:ext cx="310670" cy="53290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AEF733A6-12ED-FC47-AD62-D425FEC10CBF}"/>
              </a:ext>
            </a:extLst>
          </p:cNvPr>
          <p:cNvCxnSpPr>
            <a:cxnSpLocks/>
          </p:cNvCxnSpPr>
          <p:nvPr/>
        </p:nvCxnSpPr>
        <p:spPr>
          <a:xfrm flipH="1" flipV="1">
            <a:off x="3749222" y="2173705"/>
            <a:ext cx="1" cy="11457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>
            <a:extLst>
              <a:ext uri="{FF2B5EF4-FFF2-40B4-BE49-F238E27FC236}">
                <a16:creationId xmlns:a16="http://schemas.microsoft.com/office/drawing/2014/main" id="{3A576BCD-9A18-3B5A-D75D-BA171C803D96}"/>
              </a:ext>
            </a:extLst>
          </p:cNvPr>
          <p:cNvCxnSpPr>
            <a:cxnSpLocks/>
          </p:cNvCxnSpPr>
          <p:nvPr/>
        </p:nvCxnSpPr>
        <p:spPr>
          <a:xfrm flipV="1">
            <a:off x="3734876" y="3742350"/>
            <a:ext cx="10954" cy="4767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hlinkClick r:id="rId3" action="ppaction://hlinkpres?slideindex=2&amp;slidetitle=Présentation PowerPoint"/>
            <a:extLst>
              <a:ext uri="{FF2B5EF4-FFF2-40B4-BE49-F238E27FC236}">
                <a16:creationId xmlns:a16="http://schemas.microsoft.com/office/drawing/2014/main" id="{F0048887-584F-4C64-5BEA-A653F272FD1B}"/>
              </a:ext>
            </a:extLst>
          </p:cNvPr>
          <p:cNvSpPr/>
          <p:nvPr/>
        </p:nvSpPr>
        <p:spPr>
          <a:xfrm>
            <a:off x="3592811" y="2521624"/>
            <a:ext cx="312821" cy="280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173DA5EC-8666-146E-DEEC-33A94FD7DAF6}"/>
              </a:ext>
            </a:extLst>
          </p:cNvPr>
          <p:cNvSpPr/>
          <p:nvPr/>
        </p:nvSpPr>
        <p:spPr>
          <a:xfrm>
            <a:off x="3592811" y="2822420"/>
            <a:ext cx="314641" cy="280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F4A89D6C-6323-6A7A-0D77-298F4C2834D2}"/>
              </a:ext>
            </a:extLst>
          </p:cNvPr>
          <p:cNvCxnSpPr>
            <a:cxnSpLocks/>
          </p:cNvCxnSpPr>
          <p:nvPr/>
        </p:nvCxnSpPr>
        <p:spPr>
          <a:xfrm flipV="1">
            <a:off x="3717255" y="2189747"/>
            <a:ext cx="1976571" cy="80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ZoneTexte 170">
            <a:extLst>
              <a:ext uri="{FF2B5EF4-FFF2-40B4-BE49-F238E27FC236}">
                <a16:creationId xmlns:a16="http://schemas.microsoft.com/office/drawing/2014/main" id="{F5DECC93-B8CF-81F6-BE7D-0011388485AC}"/>
              </a:ext>
            </a:extLst>
          </p:cNvPr>
          <p:cNvSpPr txBox="1"/>
          <p:nvPr/>
        </p:nvSpPr>
        <p:spPr>
          <a:xfrm>
            <a:off x="4201016" y="5688318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125"/>
              </a:spcAft>
              <a:buNone/>
            </a:pPr>
            <a:r>
              <a:rPr lang="fr-FR" sz="2400" b="1" i="0" dirty="0">
                <a:solidFill>
                  <a:srgbClr val="FF0000"/>
                </a:solidFill>
                <a:effectLst/>
                <a:latin typeface="Rockwell Extra Bold" panose="02060903040505020403" pitchFamily="18" charset="0"/>
              </a:rPr>
              <a:t>Circuit électrique</a:t>
            </a:r>
          </a:p>
        </p:txBody>
      </p:sp>
    </p:spTree>
    <p:extLst>
      <p:ext uri="{BB962C8B-B14F-4D97-AF65-F5344CB8AC3E}">
        <p14:creationId xmlns:p14="http://schemas.microsoft.com/office/powerpoint/2010/main" val="368706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5A9DE-A23E-56C1-3798-CBE3FB44D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35F254CE-6C16-B6D3-C2D4-5224AA73D40B}"/>
              </a:ext>
            </a:extLst>
          </p:cNvPr>
          <p:cNvCxnSpPr>
            <a:cxnSpLocks/>
          </p:cNvCxnSpPr>
          <p:nvPr/>
        </p:nvCxnSpPr>
        <p:spPr>
          <a:xfrm>
            <a:off x="6128083" y="2189747"/>
            <a:ext cx="1788695" cy="802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01E6FA2A-F182-2B49-74D4-A2A4C210ECDD}"/>
              </a:ext>
            </a:extLst>
          </p:cNvPr>
          <p:cNvCxnSpPr>
            <a:cxnSpLocks/>
          </p:cNvCxnSpPr>
          <p:nvPr/>
        </p:nvCxnSpPr>
        <p:spPr>
          <a:xfrm flipV="1">
            <a:off x="7881302" y="2161309"/>
            <a:ext cx="0" cy="717522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CAE2D558-0E03-E854-E66A-EBE92B4D8207}"/>
              </a:ext>
            </a:extLst>
          </p:cNvPr>
          <p:cNvSpPr txBox="1"/>
          <p:nvPr/>
        </p:nvSpPr>
        <p:spPr>
          <a:xfrm>
            <a:off x="5871411" y="4405996"/>
            <a:ext cx="41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+</a:t>
            </a:r>
          </a:p>
        </p:txBody>
      </p:sp>
      <p:sp>
        <p:nvSpPr>
          <p:cNvPr id="131" name="ZoneTexte 130">
            <a:extLst>
              <a:ext uri="{FF2B5EF4-FFF2-40B4-BE49-F238E27FC236}">
                <a16:creationId xmlns:a16="http://schemas.microsoft.com/office/drawing/2014/main" id="{636592D7-2204-A7E9-88CD-31757451AF97}"/>
              </a:ext>
            </a:extLst>
          </p:cNvPr>
          <p:cNvSpPr txBox="1"/>
          <p:nvPr/>
        </p:nvSpPr>
        <p:spPr>
          <a:xfrm>
            <a:off x="5678907" y="4369338"/>
            <a:ext cx="41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-</a:t>
            </a:r>
          </a:p>
        </p:txBody>
      </p: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21CC2119-884C-5677-6545-AC78116A11A0}"/>
              </a:ext>
            </a:extLst>
          </p:cNvPr>
          <p:cNvCxnSpPr>
            <a:cxnSpLocks/>
            <a:endCxn id="133" idx="4"/>
          </p:cNvCxnSpPr>
          <p:nvPr/>
        </p:nvCxnSpPr>
        <p:spPr>
          <a:xfrm flipV="1">
            <a:off x="7881302" y="3319464"/>
            <a:ext cx="0" cy="88356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2D94766E-714D-4EE5-8E29-66006E787467}"/>
              </a:ext>
            </a:extLst>
          </p:cNvPr>
          <p:cNvSpPr/>
          <p:nvPr/>
        </p:nvSpPr>
        <p:spPr>
          <a:xfrm>
            <a:off x="7672759" y="2876529"/>
            <a:ext cx="417085" cy="44293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34" name="Connecteur droit 133">
            <a:extLst>
              <a:ext uri="{FF2B5EF4-FFF2-40B4-BE49-F238E27FC236}">
                <a16:creationId xmlns:a16="http://schemas.microsoft.com/office/drawing/2014/main" id="{A05B8BF4-58DF-6BD3-ECBD-AFA5D0356165}"/>
              </a:ext>
            </a:extLst>
          </p:cNvPr>
          <p:cNvCxnSpPr>
            <a:cxnSpLocks/>
          </p:cNvCxnSpPr>
          <p:nvPr/>
        </p:nvCxnSpPr>
        <p:spPr>
          <a:xfrm flipH="1" flipV="1">
            <a:off x="5935578" y="2021305"/>
            <a:ext cx="264694" cy="17646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Image 134">
            <a:extLst>
              <a:ext uri="{FF2B5EF4-FFF2-40B4-BE49-F238E27FC236}">
                <a16:creationId xmlns:a16="http://schemas.microsoft.com/office/drawing/2014/main" id="{5494E2E6-4C67-A8F0-4EA0-74A03254A4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18" y="1427748"/>
            <a:ext cx="838817" cy="836350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0650">
            <a:extrusionClr>
              <a:srgbClr val="FFFF00"/>
            </a:extrusionClr>
          </a:sp3d>
        </p:spPr>
      </p:pic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AC76F5F9-10D7-22B6-C6F4-5A44FC91D21D}"/>
              </a:ext>
            </a:extLst>
          </p:cNvPr>
          <p:cNvCxnSpPr>
            <a:cxnSpLocks/>
          </p:cNvCxnSpPr>
          <p:nvPr/>
        </p:nvCxnSpPr>
        <p:spPr>
          <a:xfrm flipV="1">
            <a:off x="6493039" y="3528279"/>
            <a:ext cx="0" cy="69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0088207A-60D4-737A-1A36-51D176C3ABA0}"/>
              </a:ext>
            </a:extLst>
          </p:cNvPr>
          <p:cNvCxnSpPr>
            <a:cxnSpLocks/>
          </p:cNvCxnSpPr>
          <p:nvPr/>
        </p:nvCxnSpPr>
        <p:spPr>
          <a:xfrm>
            <a:off x="5417709" y="3540210"/>
            <a:ext cx="111543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30ABF983-50ED-7425-7EE2-D2CCD3C55E9A}"/>
              </a:ext>
            </a:extLst>
          </p:cNvPr>
          <p:cNvSpPr/>
          <p:nvPr/>
        </p:nvSpPr>
        <p:spPr>
          <a:xfrm>
            <a:off x="5750923" y="3291394"/>
            <a:ext cx="417085" cy="442935"/>
          </a:xfrm>
          <a:prstGeom prst="ellips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DB549484-54E4-A0DD-212A-788C9CC7FA9E}"/>
              </a:ext>
            </a:extLst>
          </p:cNvPr>
          <p:cNvSpPr txBox="1"/>
          <p:nvPr/>
        </p:nvSpPr>
        <p:spPr>
          <a:xfrm>
            <a:off x="5409688" y="99727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Lampe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81CB60D8-1CAE-7B06-E7E7-8E58D9EC9411}"/>
              </a:ext>
            </a:extLst>
          </p:cNvPr>
          <p:cNvSpPr txBox="1"/>
          <p:nvPr/>
        </p:nvSpPr>
        <p:spPr>
          <a:xfrm>
            <a:off x="8249141" y="2887304"/>
            <a:ext cx="1499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Ampèremètre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1942FE56-8CE8-1BBA-EABC-4840D1AF5F78}"/>
              </a:ext>
            </a:extLst>
          </p:cNvPr>
          <p:cNvSpPr txBox="1"/>
          <p:nvPr/>
        </p:nvSpPr>
        <p:spPr>
          <a:xfrm>
            <a:off x="2135499" y="2653971"/>
            <a:ext cx="134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Interrupteur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5367B281-2296-65C5-4D82-B12516A67D20}"/>
              </a:ext>
            </a:extLst>
          </p:cNvPr>
          <p:cNvSpPr txBox="1"/>
          <p:nvPr/>
        </p:nvSpPr>
        <p:spPr>
          <a:xfrm>
            <a:off x="5396394" y="2920687"/>
            <a:ext cx="112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Voltmètre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0EAA031E-D3E9-096B-F480-C30D0FF383B7}"/>
              </a:ext>
            </a:extLst>
          </p:cNvPr>
          <p:cNvSpPr txBox="1"/>
          <p:nvPr/>
        </p:nvSpPr>
        <p:spPr>
          <a:xfrm>
            <a:off x="5385518" y="4812643"/>
            <a:ext cx="1258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Générateur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264B9859-F230-09AE-BE99-660314882B4E}"/>
              </a:ext>
            </a:extLst>
          </p:cNvPr>
          <p:cNvCxnSpPr>
            <a:cxnSpLocks/>
          </p:cNvCxnSpPr>
          <p:nvPr/>
        </p:nvCxnSpPr>
        <p:spPr>
          <a:xfrm flipV="1">
            <a:off x="3717255" y="2189747"/>
            <a:ext cx="1976571" cy="80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E3CE06EA-E1E4-D9E7-E3B2-B042F0002BF5}"/>
              </a:ext>
            </a:extLst>
          </p:cNvPr>
          <p:cNvCxnSpPr>
            <a:cxnSpLocks/>
          </p:cNvCxnSpPr>
          <p:nvPr/>
        </p:nvCxnSpPr>
        <p:spPr>
          <a:xfrm>
            <a:off x="6023810" y="4203031"/>
            <a:ext cx="1897598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AD814819-740E-CEC0-A137-7E643AC3B723}"/>
              </a:ext>
            </a:extLst>
          </p:cNvPr>
          <p:cNvCxnSpPr>
            <a:cxnSpLocks/>
          </p:cNvCxnSpPr>
          <p:nvPr/>
        </p:nvCxnSpPr>
        <p:spPr>
          <a:xfrm flipV="1">
            <a:off x="5451374" y="3512862"/>
            <a:ext cx="0" cy="6981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20A881EE-2054-0F39-E28D-A1AC44C0B989}"/>
              </a:ext>
            </a:extLst>
          </p:cNvPr>
          <p:cNvCxnSpPr>
            <a:cxnSpLocks/>
          </p:cNvCxnSpPr>
          <p:nvPr/>
        </p:nvCxnSpPr>
        <p:spPr>
          <a:xfrm>
            <a:off x="3697705" y="4203031"/>
            <a:ext cx="2115292" cy="80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AA6417B3-1260-D4CD-F9FE-C1D79172E6D8}"/>
              </a:ext>
            </a:extLst>
          </p:cNvPr>
          <p:cNvCxnSpPr>
            <a:cxnSpLocks/>
          </p:cNvCxnSpPr>
          <p:nvPr/>
        </p:nvCxnSpPr>
        <p:spPr>
          <a:xfrm flipV="1">
            <a:off x="5821018" y="4089421"/>
            <a:ext cx="0" cy="24325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8C91DF37-059F-E40B-8B92-1DA767BA92FC}"/>
              </a:ext>
            </a:extLst>
          </p:cNvPr>
          <p:cNvCxnSpPr>
            <a:cxnSpLocks/>
          </p:cNvCxnSpPr>
          <p:nvPr/>
        </p:nvCxnSpPr>
        <p:spPr>
          <a:xfrm flipV="1">
            <a:off x="3739962" y="3201423"/>
            <a:ext cx="0" cy="5921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2839530A-F85F-95A9-7510-931865D04EDC}"/>
              </a:ext>
            </a:extLst>
          </p:cNvPr>
          <p:cNvCxnSpPr>
            <a:cxnSpLocks/>
          </p:cNvCxnSpPr>
          <p:nvPr/>
        </p:nvCxnSpPr>
        <p:spPr>
          <a:xfrm flipH="1" flipV="1">
            <a:off x="3749222" y="2173705"/>
            <a:ext cx="1" cy="11457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>
            <a:extLst>
              <a:ext uri="{FF2B5EF4-FFF2-40B4-BE49-F238E27FC236}">
                <a16:creationId xmlns:a16="http://schemas.microsoft.com/office/drawing/2014/main" id="{F5F2D84C-34B9-9586-4BEC-43D9996C72C5}"/>
              </a:ext>
            </a:extLst>
          </p:cNvPr>
          <p:cNvCxnSpPr>
            <a:cxnSpLocks/>
          </p:cNvCxnSpPr>
          <p:nvPr/>
        </p:nvCxnSpPr>
        <p:spPr>
          <a:xfrm flipV="1">
            <a:off x="3734876" y="3742350"/>
            <a:ext cx="10954" cy="4767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C83BBF9-04BA-5FE0-42C6-70620AA38CD3}"/>
              </a:ext>
            </a:extLst>
          </p:cNvPr>
          <p:cNvSpPr/>
          <p:nvPr/>
        </p:nvSpPr>
        <p:spPr>
          <a:xfrm>
            <a:off x="3586486" y="2534463"/>
            <a:ext cx="314641" cy="280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3" name="Rectangle 162">
            <a:hlinkClick r:id="rId3" action="ppaction://hlinkpres?slideindex=1&amp;slidetitle=Présentation PowerPoint"/>
            <a:extLst>
              <a:ext uri="{FF2B5EF4-FFF2-40B4-BE49-F238E27FC236}">
                <a16:creationId xmlns:a16="http://schemas.microsoft.com/office/drawing/2014/main" id="{9CB98E3E-8649-0074-2C0D-EC9BA0F7B5F6}"/>
              </a:ext>
            </a:extLst>
          </p:cNvPr>
          <p:cNvSpPr/>
          <p:nvPr/>
        </p:nvSpPr>
        <p:spPr>
          <a:xfrm>
            <a:off x="3588306" y="2830616"/>
            <a:ext cx="312821" cy="280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64" name="Connecteur droit 163">
            <a:extLst>
              <a:ext uri="{FF2B5EF4-FFF2-40B4-BE49-F238E27FC236}">
                <a16:creationId xmlns:a16="http://schemas.microsoft.com/office/drawing/2014/main" id="{AE60385F-5D48-E826-6C90-B5F92290F8F8}"/>
              </a:ext>
            </a:extLst>
          </p:cNvPr>
          <p:cNvCxnSpPr>
            <a:cxnSpLocks/>
          </p:cNvCxnSpPr>
          <p:nvPr/>
        </p:nvCxnSpPr>
        <p:spPr>
          <a:xfrm flipV="1">
            <a:off x="6058400" y="3906253"/>
            <a:ext cx="0" cy="59818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ZoneTexte 169">
            <a:extLst>
              <a:ext uri="{FF2B5EF4-FFF2-40B4-BE49-F238E27FC236}">
                <a16:creationId xmlns:a16="http://schemas.microsoft.com/office/drawing/2014/main" id="{0299BAC5-4B4A-0D47-5CBC-2EA5C21F409A}"/>
              </a:ext>
            </a:extLst>
          </p:cNvPr>
          <p:cNvSpPr txBox="1"/>
          <p:nvPr/>
        </p:nvSpPr>
        <p:spPr>
          <a:xfrm>
            <a:off x="4201016" y="5688318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125"/>
              </a:spcAft>
              <a:buNone/>
            </a:pPr>
            <a:r>
              <a:rPr lang="fr-FR" sz="2400" b="1" i="0" dirty="0">
                <a:solidFill>
                  <a:srgbClr val="FF0000"/>
                </a:solidFill>
                <a:effectLst/>
                <a:latin typeface="Rockwell Extra Bold" panose="02060903040505020403" pitchFamily="18" charset="0"/>
              </a:rPr>
              <a:t>Circuit électrique</a:t>
            </a:r>
          </a:p>
        </p:txBody>
      </p:sp>
    </p:spTree>
    <p:extLst>
      <p:ext uri="{BB962C8B-B14F-4D97-AF65-F5344CB8AC3E}">
        <p14:creationId xmlns:p14="http://schemas.microsoft.com/office/powerpoint/2010/main" val="336208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4C1E07-1E2C-3B46-DD24-D8447E67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u="sng" dirty="0">
                <a:solidFill>
                  <a:srgbClr val="7030A0"/>
                </a:solidFill>
                <a:latin typeface="Elephant" panose="02020904090505020303" pitchFamily="18" charset="0"/>
              </a:rPr>
              <a:t>Lien hypertexte</a:t>
            </a:r>
            <a:endParaRPr lang="fr-FR" u="sng" dirty="0">
              <a:solidFill>
                <a:srgbClr val="7030A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BD552-EA8B-B85A-1B94-11A3337E1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1-Définition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	</a:t>
            </a:r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r-FR" altLang="fr-FR" sz="4000" dirty="0">
                <a:solidFill>
                  <a:srgbClr val="0070C0"/>
                </a:solidFill>
                <a:latin typeface="Google Sans Text"/>
              </a:rPr>
              <a:t>	</a:t>
            </a:r>
            <a:r>
              <a:rPr lang="fr-FR" altLang="fr-FR" sz="4000" u="sng" dirty="0">
                <a:solidFill>
                  <a:srgbClr val="0070C0"/>
                </a:solidFill>
                <a:latin typeface="Google Sans Text"/>
              </a:rPr>
              <a:t>Un lien hypertexte 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vous permet de lier </a:t>
            </a:r>
            <a:r>
              <a:rPr lang="fr-FR" altLang="fr-FR" sz="4000" b="1" dirty="0">
                <a:solidFill>
                  <a:srgbClr val="00B050"/>
                </a:solidFill>
                <a:latin typeface="Google Sans Text"/>
              </a:rPr>
              <a:t>une partie de votre présentation (texte, image ou forme)</a:t>
            </a:r>
            <a:r>
              <a:rPr lang="fr-FR" altLang="fr-FR" sz="4000" b="1" dirty="0">
                <a:solidFill>
                  <a:schemeClr val="tx1"/>
                </a:solidFill>
                <a:latin typeface="Google Sans Text"/>
              </a:rPr>
              <a:t> 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à une </a:t>
            </a:r>
            <a:r>
              <a:rPr lang="fr-FR" altLang="fr-FR" sz="4000" b="1" dirty="0">
                <a:solidFill>
                  <a:schemeClr val="tx1"/>
                </a:solidFill>
                <a:latin typeface="Google Sans Text"/>
              </a:rPr>
              <a:t>autre diapositive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, à un </a:t>
            </a:r>
            <a:r>
              <a:rPr lang="fr-FR" altLang="fr-FR" sz="4000" b="1" dirty="0">
                <a:solidFill>
                  <a:schemeClr val="tx1"/>
                </a:solidFill>
                <a:latin typeface="Google Sans Text"/>
              </a:rPr>
              <a:t>document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 externe, à une </a:t>
            </a:r>
            <a:r>
              <a:rPr lang="fr-FR" altLang="fr-FR" sz="4000" b="1" dirty="0">
                <a:solidFill>
                  <a:schemeClr val="tx1"/>
                </a:solidFill>
                <a:latin typeface="Google Sans Text"/>
              </a:rPr>
              <a:t>page web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, ou à une </a:t>
            </a:r>
            <a:r>
              <a:rPr lang="fr-FR" altLang="fr-FR" sz="4000" b="1" dirty="0">
                <a:solidFill>
                  <a:schemeClr val="tx1"/>
                </a:solidFill>
                <a:latin typeface="Google Sans Text"/>
              </a:rPr>
              <a:t>adresse e-mail</a:t>
            </a:r>
            <a:r>
              <a:rPr lang="fr-FR" altLang="fr-FR" sz="4000" dirty="0">
                <a:solidFill>
                  <a:schemeClr val="tx1"/>
                </a:solidFill>
                <a:latin typeface="Google Sans Text"/>
              </a:rPr>
              <a:t>.</a:t>
            </a:r>
            <a:endParaRPr lang="fr-FR" altLang="fr-FR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1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47751-2DA3-AEC6-87C2-35069F9D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0" y="1000125"/>
            <a:ext cx="9658347" cy="981075"/>
          </a:xfrm>
        </p:spPr>
        <p:txBody>
          <a:bodyPr/>
          <a:lstStyle/>
          <a:p>
            <a:pPr marL="0" indent="0">
              <a:buNone/>
            </a:pPr>
            <a:r>
              <a:rPr lang="fr-FR" sz="3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2-Créer un Lien Hypertexte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BDC9D8-5E09-E0CE-D0ED-A9D64BA8C99B}"/>
              </a:ext>
            </a:extLst>
          </p:cNvPr>
          <p:cNvSpPr txBox="1"/>
          <p:nvPr/>
        </p:nvSpPr>
        <p:spPr>
          <a:xfrm>
            <a:off x="1381125" y="2551837"/>
            <a:ext cx="9772651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fr-FR" sz="3200" b="1" u="sng" dirty="0">
                <a:solidFill>
                  <a:srgbClr val="0070C0"/>
                </a:solidFill>
              </a:rPr>
              <a:t>Sélectionner l'Élément: </a:t>
            </a:r>
            <a:r>
              <a:rPr lang="fr-FR" sz="3200" dirty="0"/>
              <a:t>le texte, l'image, ou la forme que vous souhaitez rendre cliquable.</a:t>
            </a:r>
          </a:p>
          <a:p>
            <a:endParaRPr lang="fr-FR" sz="3200" dirty="0"/>
          </a:p>
          <a:p>
            <a:pPr>
              <a:buNone/>
            </a:pPr>
            <a:r>
              <a:rPr lang="fr-FR" sz="3200" b="1" u="sng" dirty="0">
                <a:solidFill>
                  <a:srgbClr val="0070C0"/>
                </a:solidFill>
              </a:rPr>
              <a:t>2. Accéder à l'Option de Lien:</a:t>
            </a:r>
          </a:p>
          <a:p>
            <a:pPr>
              <a:buNone/>
            </a:pPr>
            <a:endParaRPr lang="fr-FR" sz="3200" b="1" u="sng" dirty="0">
              <a:solidFill>
                <a:srgbClr val="0070C0"/>
              </a:solidFill>
            </a:endParaRPr>
          </a:p>
          <a:p>
            <a:r>
              <a:rPr lang="fr-FR" sz="3200" b="1" dirty="0"/>
              <a:t>	</a:t>
            </a:r>
            <a:r>
              <a:rPr lang="fr-FR" sz="3000" b="1" dirty="0"/>
              <a:t>Clic droit :</a:t>
            </a:r>
            <a:r>
              <a:rPr lang="fr-FR" sz="3000" dirty="0"/>
              <a:t> Choisissez </a:t>
            </a:r>
            <a:r>
              <a:rPr lang="fr-FR" sz="3000" b="1" dirty="0"/>
              <a:t>Lien</a:t>
            </a:r>
            <a:r>
              <a:rPr lang="fr-FR" sz="3000" dirty="0"/>
              <a:t> (ou </a:t>
            </a:r>
            <a:r>
              <a:rPr lang="fr-FR" sz="3000" b="1" dirty="0"/>
              <a:t>Lien hypertexte…</a:t>
            </a:r>
            <a:r>
              <a:rPr lang="fr-FR" sz="3000" dirty="0"/>
              <a:t>).</a:t>
            </a:r>
          </a:p>
          <a:p>
            <a:r>
              <a:rPr lang="fr-FR" sz="3000" b="1" dirty="0"/>
              <a:t>	Menu :</a:t>
            </a:r>
            <a:r>
              <a:rPr lang="fr-FR" sz="3000" dirty="0"/>
              <a:t> Allez dans l'onglet </a:t>
            </a:r>
            <a:r>
              <a:rPr lang="fr-FR" sz="3000" b="1" dirty="0"/>
              <a:t>Insertion</a:t>
            </a:r>
            <a:r>
              <a:rPr lang="fr-FR" sz="3000" dirty="0"/>
              <a:t>, puis cliquez sur </a:t>
            </a:r>
            <a:r>
              <a:rPr lang="fr-FR" sz="3000" b="1" dirty="0"/>
              <a:t>Lien</a:t>
            </a:r>
            <a:r>
              <a:rPr lang="fr-FR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960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120</Words>
  <Application>Microsoft Office PowerPoint</Application>
  <PresentationFormat>Grand écran</PresentationFormat>
  <Paragraphs>30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Elephant</vt:lpstr>
      <vt:lpstr>Garamond</vt:lpstr>
      <vt:lpstr>Google Sans Text</vt:lpstr>
      <vt:lpstr>Rockwell Extra Bold</vt:lpstr>
      <vt:lpstr>Times New Roman</vt:lpstr>
      <vt:lpstr>Organique</vt:lpstr>
      <vt:lpstr>Présentation PowerPoint</vt:lpstr>
      <vt:lpstr>Présentation PowerPoint</vt:lpstr>
      <vt:lpstr>Lien hypertexte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Monir</dc:creator>
  <cp:lastModifiedBy>Monir</cp:lastModifiedBy>
  <cp:revision>7</cp:revision>
  <dcterms:created xsi:type="dcterms:W3CDTF">2025-11-16T20:10:55Z</dcterms:created>
  <dcterms:modified xsi:type="dcterms:W3CDTF">2025-11-22T22:02:02Z</dcterms:modified>
</cp:coreProperties>
</file>