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24" r:id="rId1"/>
  </p:sldMasterIdLst>
  <p:notesMasterIdLst>
    <p:notesMasterId r:id="rId13"/>
  </p:notesMasterIdLst>
  <p:sldIdLst>
    <p:sldId id="266" r:id="rId2"/>
    <p:sldId id="26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4630400" cy="8229600"/>
  <p:notesSz cx="8229600" cy="14630400"/>
  <p:embeddedFontLst>
    <p:embeddedFont>
      <p:font typeface="Elephant" panose="02020904090505020303" pitchFamily="18" charset="0"/>
      <p:regular r:id="rId14"/>
      <p:italic r:id="rId15"/>
    </p:embeddedFont>
    <p:embeddedFont>
      <p:font typeface="Tw Cen MT" panose="020B0602020104020603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13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342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1215" y="1560942"/>
            <a:ext cx="10427971" cy="3011056"/>
          </a:xfrm>
        </p:spPr>
        <p:txBody>
          <a:bodyPr anchor="b">
            <a:normAutofit/>
          </a:bodyPr>
          <a:lstStyle>
            <a:lvl1pPr algn="ctr">
              <a:defRPr sz="57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1215" y="4663441"/>
            <a:ext cx="10427971" cy="1645919"/>
          </a:xfrm>
        </p:spPr>
        <p:txBody>
          <a:bodyPr>
            <a:normAutofit/>
          </a:bodyPr>
          <a:lstStyle>
            <a:lvl1pPr marL="0" indent="0" algn="ctr">
              <a:buNone/>
              <a:defRPr sz="2640">
                <a:solidFill>
                  <a:schemeClr val="bg1">
                    <a:lumMod val="50000"/>
                  </a:schemeClr>
                </a:solidFill>
              </a:defRPr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39716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53" y="5147249"/>
            <a:ext cx="12437318" cy="973932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1693" y="837913"/>
            <a:ext cx="11787038" cy="3856963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29" y="6130474"/>
            <a:ext cx="12437342" cy="818966"/>
          </a:xfrm>
        </p:spPr>
        <p:txBody>
          <a:bodyPr/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31580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29" y="731519"/>
            <a:ext cx="12437342" cy="4112694"/>
          </a:xfrm>
        </p:spPr>
        <p:txBody>
          <a:bodyPr anchor="ctr"/>
          <a:lstStyle>
            <a:lvl1pPr algn="ctr"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30" y="5045785"/>
            <a:ext cx="12437342" cy="1903656"/>
          </a:xfrm>
        </p:spPr>
        <p:txBody>
          <a:bodyPr anchor="ctr"/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860325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731520"/>
            <a:ext cx="11163302" cy="3591485"/>
          </a:xfrm>
        </p:spPr>
        <p:txBody>
          <a:bodyPr anchor="ctr"/>
          <a:lstStyle>
            <a:lvl1pPr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064773" y="4332038"/>
            <a:ext cx="10502759" cy="713746"/>
          </a:xfrm>
        </p:spPr>
        <p:txBody>
          <a:bodyPr anchor="t">
            <a:normAutofit/>
          </a:bodyPr>
          <a:lstStyle>
            <a:lvl1pPr marL="0" indent="0">
              <a:buNone/>
              <a:defRPr sz="168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29" y="5247356"/>
            <a:ext cx="12437342" cy="17052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201786" y="904999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69070" y="359229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737297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30" y="2566466"/>
            <a:ext cx="12437342" cy="3014202"/>
          </a:xfrm>
        </p:spPr>
        <p:txBody>
          <a:bodyPr anchor="b"/>
          <a:lstStyle>
            <a:lvl1pPr algn="ctr"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30" y="5594802"/>
            <a:ext cx="12437342" cy="1368773"/>
          </a:xfrm>
        </p:spPr>
        <p:txBody>
          <a:bodyPr anchor="t"/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153255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096529" y="731520"/>
            <a:ext cx="12437342" cy="19261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96529" y="2840512"/>
            <a:ext cx="3958771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88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96529" y="3532027"/>
            <a:ext cx="3958771" cy="3417414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42868" y="2840512"/>
            <a:ext cx="3949825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88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5329618" y="3532027"/>
            <a:ext cx="3964021" cy="3417414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567957" y="2840512"/>
            <a:ext cx="3965914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88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9567957" y="3532027"/>
            <a:ext cx="3965914" cy="3417414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02135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096529" y="732927"/>
            <a:ext cx="12437342" cy="192470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096529" y="5045784"/>
            <a:ext cx="3955691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64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6529" y="2840512"/>
            <a:ext cx="3955691" cy="18288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096529" y="5737298"/>
            <a:ext cx="3955691" cy="1212142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1311" y="5045784"/>
            <a:ext cx="3962194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64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329618" y="2840512"/>
            <a:ext cx="3964022" cy="1828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5329618" y="5737297"/>
            <a:ext cx="3964022" cy="1212143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567958" y="5045784"/>
            <a:ext cx="3960817" cy="691514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64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567957" y="2840512"/>
            <a:ext cx="3965914" cy="18288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9567808" y="5737294"/>
            <a:ext cx="3966064" cy="1212145"/>
          </a:xfrm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598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096530" y="2840512"/>
            <a:ext cx="12437342" cy="410892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145212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731522"/>
            <a:ext cx="3063991" cy="621791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096530" y="731522"/>
            <a:ext cx="9190469" cy="621791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78875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741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45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096529" y="2840511"/>
            <a:ext cx="12436591" cy="410892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9128982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7202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8312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811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2026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39030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3440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364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CA216-F859-4C94-8F7E-8AE3187AAF80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E5C5D-AE6C-43A8-99AC-EE88A9317A0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082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29" y="994276"/>
            <a:ext cx="12422102" cy="3284183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529" y="4388949"/>
            <a:ext cx="12422102" cy="16418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84064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96531" y="742221"/>
            <a:ext cx="12437341" cy="19154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096529" y="2840511"/>
            <a:ext cx="6127231" cy="410892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7406640" y="2840511"/>
            <a:ext cx="6126480" cy="410892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07344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096531" y="742221"/>
            <a:ext cx="12437341" cy="19154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5594" y="2845222"/>
            <a:ext cx="5848169" cy="815993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12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1096530" y="3661215"/>
            <a:ext cx="6127232" cy="32882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75708" y="2845222"/>
            <a:ext cx="5858165" cy="815993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120" b="0">
                <a:solidFill>
                  <a:schemeClr val="tx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7406641" y="3661215"/>
            <a:ext cx="6126481" cy="32882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82319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62050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2679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30" y="731520"/>
            <a:ext cx="4722826" cy="2427902"/>
          </a:xfrm>
        </p:spPr>
        <p:txBody>
          <a:bodyPr anchor="b"/>
          <a:lstStyle>
            <a:lvl1pPr algn="ctr"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6093675" y="731521"/>
            <a:ext cx="7440196" cy="62179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29" y="3159422"/>
            <a:ext cx="4722827" cy="3790018"/>
          </a:xfrm>
        </p:spPr>
        <p:txBody>
          <a:bodyPr/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1289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529" y="731520"/>
            <a:ext cx="7121963" cy="2427905"/>
          </a:xfrm>
        </p:spPr>
        <p:txBody>
          <a:bodyPr anchor="b"/>
          <a:lstStyle>
            <a:lvl1pPr algn="ctr">
              <a:defRPr sz="38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09763" y="731521"/>
            <a:ext cx="3906430" cy="621792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553" y="3159423"/>
            <a:ext cx="7121939" cy="3790016"/>
          </a:xfrm>
        </p:spPr>
        <p:txBody>
          <a:bodyPr/>
          <a:lstStyle>
            <a:lvl1pPr marL="0" indent="0" algn="ctr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772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4630404" cy="822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531" y="742221"/>
            <a:ext cx="12437341" cy="1915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530" y="2840512"/>
            <a:ext cx="12437342" cy="4108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14484" y="705993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4FC4C87-3D1A-4F60-9C97-6A1D846F1746}" type="datetimeFigureOut">
              <a:rPr lang="fr-FR" smtClean="0"/>
              <a:t>22/12/2025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6530" y="7059931"/>
            <a:ext cx="8007464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16814" y="7059931"/>
            <a:ext cx="917058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259D8A4-CBA5-416B-9102-4925FD0E670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48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  <p:sldLayoutId id="2147483838" r:id="rId14"/>
    <p:sldLayoutId id="2147483839" r:id="rId15"/>
    <p:sldLayoutId id="2147483840" r:id="rId16"/>
    <p:sldLayoutId id="2147483841" r:id="rId17"/>
    <p:sldLayoutId id="2147483842" r:id="rId18"/>
    <p:sldLayoutId id="2147483843" r:id="rId19"/>
    <p:sldLayoutId id="2147483844" r:id="rId20"/>
    <p:sldLayoutId id="2147483845" r:id="rId21"/>
    <p:sldLayoutId id="2147483846" r:id="rId22"/>
    <p:sldLayoutId id="2147483847" r:id="rId23"/>
    <p:sldLayoutId id="2147483848" r:id="rId24"/>
    <p:sldLayoutId id="2147483849" r:id="rId25"/>
    <p:sldLayoutId id="2147483850" r:id="rId26"/>
    <p:sldLayoutId id="2147483851" r:id="rId27"/>
  </p:sldLayoutIdLst>
  <p:hf sldNum="0" hdr="0" ftr="0" dt="0"/>
  <p:txStyles>
    <p:titleStyle>
      <a:lvl1pPr algn="ctr" defTabSz="1097280" rtl="0" eaLnBrk="1" latinLnBrk="0" hangingPunct="1">
        <a:lnSpc>
          <a:spcPct val="90000"/>
        </a:lnSpc>
        <a:spcBef>
          <a:spcPct val="0"/>
        </a:spcBef>
        <a:buNone/>
        <a:defRPr sz="432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12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216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92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12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8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5" Type="http://schemas.openxmlformats.org/officeDocument/2006/relationships/slide" Target="slide3.xml"/><Relationship Id="rId4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Relationship Id="rId5" Type="http://schemas.openxmlformats.org/officeDocument/2006/relationships/slide" Target="slide3.xml"/><Relationship Id="rId4" Type="http://schemas.openxmlformats.org/officeDocument/2006/relationships/image" Target="../media/image17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5" Type="http://schemas.openxmlformats.org/officeDocument/2006/relationships/slide" Target="slide3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5" Type="http://schemas.openxmlformats.org/officeDocument/2006/relationships/slide" Target="slide3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Relationship Id="rId5" Type="http://schemas.openxmlformats.org/officeDocument/2006/relationships/slide" Target="slide3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5" Type="http://schemas.openxmlformats.org/officeDocument/2006/relationships/slide" Target="slide3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5" Type="http://schemas.openxmlformats.org/officeDocument/2006/relationships/slide" Target="slide3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5" Type="http://schemas.openxmlformats.org/officeDocument/2006/relationships/slide" Target="slide3.xml"/><Relationship Id="rId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C1E07-1E2C-3B46-DD24-D8447E67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u="sng" dirty="0">
                <a:solidFill>
                  <a:srgbClr val="7030A0"/>
                </a:solidFill>
                <a:latin typeface="Elephant" panose="02020904090505020303" pitchFamily="18" charset="0"/>
              </a:rPr>
              <a:t>Lien hypertexte</a:t>
            </a:r>
            <a:endParaRPr lang="fr-FR" u="sng" dirty="0">
              <a:solidFill>
                <a:srgbClr val="7030A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CBD552-EA8B-B85A-1B94-11A3337E1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altLang="fr-FR" sz="4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1-Définition</a:t>
            </a:r>
            <a:r>
              <a:rPr lang="fr-FR" altLang="fr-FR" sz="4800" dirty="0">
                <a:latin typeface="Google Sans Text"/>
              </a:rPr>
              <a:t>	</a:t>
            </a: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altLang="fr-FR" sz="4800" dirty="0">
                <a:solidFill>
                  <a:srgbClr val="0070C0"/>
                </a:solidFill>
                <a:latin typeface="Google Sans Text"/>
              </a:rPr>
              <a:t>	</a:t>
            </a:r>
            <a:r>
              <a:rPr lang="fr-FR" altLang="fr-FR" sz="4800" u="sng" dirty="0">
                <a:solidFill>
                  <a:srgbClr val="0070C0"/>
                </a:solidFill>
                <a:latin typeface="Google Sans Text"/>
              </a:rPr>
              <a:t>Un lien hypertexte </a:t>
            </a:r>
            <a:r>
              <a:rPr lang="fr-FR" altLang="fr-FR" sz="4800" dirty="0">
                <a:latin typeface="Google Sans Text"/>
              </a:rPr>
              <a:t>vous permet de lier </a:t>
            </a:r>
            <a:r>
              <a:rPr lang="fr-FR" altLang="fr-FR" sz="4800" b="1" dirty="0">
                <a:solidFill>
                  <a:srgbClr val="00B050"/>
                </a:solidFill>
                <a:latin typeface="Google Sans Text"/>
              </a:rPr>
              <a:t>une partie de votre présentation (texte, image ou forme)</a:t>
            </a:r>
            <a:r>
              <a:rPr lang="fr-FR" altLang="fr-FR" sz="4800" b="1" dirty="0">
                <a:latin typeface="Google Sans Text"/>
              </a:rPr>
              <a:t> </a:t>
            </a:r>
            <a:r>
              <a:rPr lang="fr-FR" altLang="fr-FR" sz="4800" dirty="0">
                <a:latin typeface="Google Sans Text"/>
              </a:rPr>
              <a:t>à une </a:t>
            </a:r>
            <a:r>
              <a:rPr lang="fr-FR" altLang="fr-FR" sz="4800" b="1" dirty="0">
                <a:latin typeface="Google Sans Text"/>
              </a:rPr>
              <a:t>autre diapositive</a:t>
            </a:r>
            <a:r>
              <a:rPr lang="fr-FR" altLang="fr-FR" sz="4800" dirty="0">
                <a:latin typeface="Google Sans Text"/>
              </a:rPr>
              <a:t>, à un </a:t>
            </a:r>
            <a:r>
              <a:rPr lang="fr-FR" altLang="fr-FR" sz="4800" b="1" dirty="0">
                <a:latin typeface="Google Sans Text"/>
              </a:rPr>
              <a:t>document</a:t>
            </a:r>
            <a:r>
              <a:rPr lang="fr-FR" altLang="fr-FR" sz="4800" dirty="0">
                <a:latin typeface="Google Sans Text"/>
              </a:rPr>
              <a:t> externe, à une </a:t>
            </a:r>
            <a:r>
              <a:rPr lang="fr-FR" altLang="fr-FR" sz="4800" b="1" dirty="0">
                <a:latin typeface="Google Sans Text"/>
              </a:rPr>
              <a:t>page web</a:t>
            </a:r>
            <a:r>
              <a:rPr lang="fr-FR" altLang="fr-FR" sz="4800" dirty="0">
                <a:latin typeface="Google Sans Text"/>
              </a:rPr>
              <a:t>, ou à une </a:t>
            </a:r>
            <a:r>
              <a:rPr lang="fr-FR" altLang="fr-FR" sz="4800" b="1" dirty="0">
                <a:latin typeface="Google Sans Text"/>
              </a:rPr>
              <a:t>adresse e-mail</a:t>
            </a:r>
            <a:r>
              <a:rPr lang="fr-FR" altLang="fr-FR" sz="4800" dirty="0">
                <a:latin typeface="Google Sans Text"/>
              </a:rPr>
              <a:t>.</a:t>
            </a:r>
            <a:endParaRPr lang="fr-FR" altLang="fr-FR" sz="4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61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23198"/>
            <a:ext cx="11104007" cy="8477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650"/>
              </a:lnSpc>
              <a:buNone/>
            </a:pPr>
            <a:r>
              <a:rPr lang="en-US" sz="5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Physique-Chimie</a:t>
            </a:r>
            <a:endParaRPr lang="en-US" sz="51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5448" y="3284995"/>
            <a:ext cx="7604284" cy="2638901"/>
          </a:xfrm>
          <a:prstGeom prst="roundRect">
            <a:avLst>
              <a:gd name="adj" fmla="val 3610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103068" y="3292615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329882" y="3436323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369309" y="3436323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103068" y="3874830"/>
            <a:ext cx="7589044" cy="582216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329882" y="4018539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369309" y="4018539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1103068" y="4457046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329882" y="4600754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369309" y="4600754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25%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118308" y="4855906"/>
            <a:ext cx="7589044" cy="8770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329882" y="5182970"/>
            <a:ext cx="2578179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369309" y="5182970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2h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Tubes à essai">
            <a:extLst>
              <a:ext uri="{FF2B5EF4-FFF2-40B4-BE49-F238E27FC236}">
                <a16:creationId xmlns:a16="http://schemas.microsoft.com/office/drawing/2014/main" id="{5EDAE9B3-66C9-4B2B-9F89-EC046BC80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69835" y="3583722"/>
            <a:ext cx="2340174" cy="2340174"/>
          </a:xfrm>
          <a:prstGeom prst="rect">
            <a:avLst/>
          </a:prstGeom>
        </p:spPr>
      </p:pic>
      <p:sp>
        <p:nvSpPr>
          <p:cNvPr id="19" name="Flèche : gauche 18">
            <a:hlinkClick r:id="rId5" action="ppaction://hlinksldjump"/>
            <a:extLst>
              <a:ext uri="{FF2B5EF4-FFF2-40B4-BE49-F238E27FC236}">
                <a16:creationId xmlns:a16="http://schemas.microsoft.com/office/drawing/2014/main" id="{CDE4D890-0479-3659-C709-ADE5CFC95E81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2713" y="591383"/>
            <a:ext cx="13124974" cy="1607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6300"/>
              </a:lnSpc>
              <a:buNone/>
            </a:pPr>
            <a:r>
              <a:rPr lang="en-US" sz="485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Éducation Physique et Sportive (EPS)</a:t>
            </a:r>
            <a:endParaRPr lang="en-US" sz="485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6227683" y="3187209"/>
            <a:ext cx="7665125" cy="2504956"/>
          </a:xfrm>
          <a:prstGeom prst="roundRect">
            <a:avLst>
              <a:gd name="adj" fmla="val 360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6235303" y="3194829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6450449" y="3331393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9514165" y="3331393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235303" y="3747398"/>
            <a:ext cx="7649885" cy="552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6450449" y="3883962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9514165" y="3883962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235303" y="4299967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450449" y="4436531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514165" y="4436531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0%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6235303" y="4852536"/>
            <a:ext cx="7649885" cy="83200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6450449" y="4989100"/>
            <a:ext cx="2626043" cy="5588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9514165" y="4989100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2h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Cricket">
            <a:extLst>
              <a:ext uri="{FF2B5EF4-FFF2-40B4-BE49-F238E27FC236}">
                <a16:creationId xmlns:a16="http://schemas.microsoft.com/office/drawing/2014/main" id="{299132D2-B62D-8625-0C4C-556E2C71B9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1217" y="3238441"/>
            <a:ext cx="2861035" cy="2504956"/>
          </a:xfrm>
          <a:prstGeom prst="rect">
            <a:avLst/>
          </a:prstGeom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4E19C8FF-E550-C471-0D7C-1D0556C06765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947751-2DA3-AEC6-87C2-35069F9D4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1" y="1200151"/>
            <a:ext cx="11590016" cy="1177290"/>
          </a:xfrm>
        </p:spPr>
        <p:txBody>
          <a:bodyPr/>
          <a:lstStyle/>
          <a:p>
            <a:pPr marL="0" indent="0">
              <a:buNone/>
            </a:pPr>
            <a:r>
              <a:rPr lang="fr-FR" sz="444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2-Créer un Lien Hypertexte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BDC9D8-5E09-E0CE-D0ED-A9D64BA8C99B}"/>
              </a:ext>
            </a:extLst>
          </p:cNvPr>
          <p:cNvSpPr txBox="1"/>
          <p:nvPr/>
        </p:nvSpPr>
        <p:spPr>
          <a:xfrm>
            <a:off x="1657351" y="3062205"/>
            <a:ext cx="11727181" cy="4191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7220" indent="-617220">
              <a:buAutoNum type="arabicPeriod"/>
            </a:pPr>
            <a:r>
              <a:rPr lang="fr-FR" sz="3840" b="1" u="sng" dirty="0">
                <a:solidFill>
                  <a:srgbClr val="0070C0"/>
                </a:solidFill>
              </a:rPr>
              <a:t>Sélectionner l'Élément: </a:t>
            </a:r>
            <a:r>
              <a:rPr lang="fr-FR" sz="3840" dirty="0"/>
              <a:t>le texte, l'image, ou la forme que vous souhaitez rendre cliquable.</a:t>
            </a:r>
          </a:p>
          <a:p>
            <a:endParaRPr lang="fr-FR" sz="3840" dirty="0"/>
          </a:p>
          <a:p>
            <a:pPr>
              <a:buNone/>
            </a:pPr>
            <a:r>
              <a:rPr lang="fr-FR" sz="3840" b="1" u="sng" dirty="0">
                <a:solidFill>
                  <a:srgbClr val="0070C0"/>
                </a:solidFill>
              </a:rPr>
              <a:t>2. Accéder à l'Option de Lien:</a:t>
            </a:r>
          </a:p>
          <a:p>
            <a:pPr>
              <a:buNone/>
            </a:pPr>
            <a:endParaRPr lang="fr-FR" sz="3840" b="1" u="sng" dirty="0">
              <a:solidFill>
                <a:srgbClr val="0070C0"/>
              </a:solidFill>
            </a:endParaRPr>
          </a:p>
          <a:p>
            <a:r>
              <a:rPr lang="fr-FR" sz="3840" b="1" dirty="0"/>
              <a:t>	</a:t>
            </a:r>
            <a:r>
              <a:rPr lang="fr-FR" sz="3600" b="1" dirty="0"/>
              <a:t>Clic droit :</a:t>
            </a:r>
            <a:r>
              <a:rPr lang="fr-FR" sz="3600" dirty="0"/>
              <a:t> Choisissez </a:t>
            </a:r>
            <a:r>
              <a:rPr lang="fr-FR" sz="3600" b="1" dirty="0"/>
              <a:t>Lien</a:t>
            </a:r>
            <a:r>
              <a:rPr lang="fr-FR" sz="3600" dirty="0"/>
              <a:t> (ou </a:t>
            </a:r>
            <a:r>
              <a:rPr lang="fr-FR" sz="3600" b="1" dirty="0"/>
              <a:t>Lien hypertexte…</a:t>
            </a:r>
            <a:r>
              <a:rPr lang="fr-FR" sz="3600" dirty="0"/>
              <a:t>).</a:t>
            </a:r>
          </a:p>
          <a:p>
            <a:r>
              <a:rPr lang="fr-FR" sz="3600" b="1" dirty="0"/>
              <a:t>	Menu :</a:t>
            </a:r>
            <a:r>
              <a:rPr lang="fr-FR" sz="3600" dirty="0"/>
              <a:t> Allez dans l'onglet </a:t>
            </a:r>
            <a:r>
              <a:rPr lang="fr-FR" sz="3600" b="1" dirty="0"/>
              <a:t>Insertion</a:t>
            </a:r>
            <a:r>
              <a:rPr lang="fr-FR" sz="3600" dirty="0"/>
              <a:t>, puis cliquez sur </a:t>
            </a:r>
            <a:r>
              <a:rPr lang="fr-FR" sz="3600" b="1" dirty="0"/>
              <a:t>Lien</a:t>
            </a:r>
            <a:r>
              <a:rPr lang="fr-F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496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562994" y="1486157"/>
            <a:ext cx="7556421" cy="2543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6650"/>
              </a:lnSpc>
              <a:buNone/>
            </a:pPr>
            <a:r>
              <a:rPr lang="en-US" sz="5100" b="1" dirty="0">
                <a:solidFill>
                  <a:srgbClr val="532418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Organisation de l'Enseignement – 3ème Année Collège (Maroc)</a:t>
            </a:r>
            <a:endParaRPr lang="en-US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6685542" y="5114211"/>
            <a:ext cx="7556421" cy="8843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Un aperçu structuré des matières, de l'évaluation et des horaires hebdomadaires pour les enseignants, responsables scolaires et parents.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B0C9AF16-2CEE-CE61-7520-57DDE51C00AA}"/>
              </a:ext>
            </a:extLst>
          </p:cNvPr>
          <p:cNvSpPr/>
          <p:nvPr/>
        </p:nvSpPr>
        <p:spPr>
          <a:xfrm>
            <a:off x="245098" y="904973"/>
            <a:ext cx="2073892" cy="3926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  <p:sp>
        <p:nvSpPr>
          <p:cNvPr id="7" name="Flèche : droite rayée 6">
            <a:hlinkClick r:id="rId3" action="ppaction://hlinksldjump"/>
            <a:extLst>
              <a:ext uri="{FF2B5EF4-FFF2-40B4-BE49-F238E27FC236}">
                <a16:creationId xmlns:a16="http://schemas.microsoft.com/office/drawing/2014/main" id="{DD8808EF-EAC6-CB6C-9E52-4A7236778CEE}"/>
              </a:ext>
            </a:extLst>
          </p:cNvPr>
          <p:cNvSpPr/>
          <p:nvPr/>
        </p:nvSpPr>
        <p:spPr>
          <a:xfrm>
            <a:off x="2017333" y="1690269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 </a:t>
            </a:r>
          </a:p>
        </p:txBody>
      </p:sp>
      <p:sp>
        <p:nvSpPr>
          <p:cNvPr id="8" name="Flèche : droite rayée 7">
            <a:hlinkClick r:id="rId4" action="ppaction://hlinksldjump"/>
            <a:extLst>
              <a:ext uri="{FF2B5EF4-FFF2-40B4-BE49-F238E27FC236}">
                <a16:creationId xmlns:a16="http://schemas.microsoft.com/office/drawing/2014/main" id="{2F738523-D6B1-DC7D-49B5-FBF9F36C7349}"/>
              </a:ext>
            </a:extLst>
          </p:cNvPr>
          <p:cNvSpPr/>
          <p:nvPr/>
        </p:nvSpPr>
        <p:spPr>
          <a:xfrm>
            <a:off x="2026760" y="2291117"/>
            <a:ext cx="4326903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Arabe </a:t>
            </a:r>
          </a:p>
        </p:txBody>
      </p:sp>
      <p:sp>
        <p:nvSpPr>
          <p:cNvPr id="9" name="Flèche : droite rayée 8">
            <a:hlinkClick r:id="rId5" action="ppaction://hlinksldjump"/>
            <a:extLst>
              <a:ext uri="{FF2B5EF4-FFF2-40B4-BE49-F238E27FC236}">
                <a16:creationId xmlns:a16="http://schemas.microsoft.com/office/drawing/2014/main" id="{300A939F-7839-68E5-0DE1-D1930A82B8C7}"/>
              </a:ext>
            </a:extLst>
          </p:cNvPr>
          <p:cNvSpPr/>
          <p:nvPr/>
        </p:nvSpPr>
        <p:spPr>
          <a:xfrm>
            <a:off x="2045614" y="2992245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Mathématiques</a:t>
            </a:r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Flèche : droite rayée 9">
            <a:hlinkClick r:id="rId6" action="ppaction://hlinksldjump"/>
            <a:extLst>
              <a:ext uri="{FF2B5EF4-FFF2-40B4-BE49-F238E27FC236}">
                <a16:creationId xmlns:a16="http://schemas.microsoft.com/office/drawing/2014/main" id="{13E29F56-BB1A-D897-1FFA-97D22075A197}"/>
              </a:ext>
            </a:extLst>
          </p:cNvPr>
          <p:cNvSpPr/>
          <p:nvPr/>
        </p:nvSpPr>
        <p:spPr>
          <a:xfrm>
            <a:off x="2055042" y="3621374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Histoire-Géographie</a:t>
            </a:r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Flèche : droite rayée 10">
            <a:hlinkClick r:id="rId7" action="ppaction://hlinksldjump"/>
            <a:extLst>
              <a:ext uri="{FF2B5EF4-FFF2-40B4-BE49-F238E27FC236}">
                <a16:creationId xmlns:a16="http://schemas.microsoft.com/office/drawing/2014/main" id="{594CB850-2441-1884-F7D2-75ED04F9A6A0}"/>
              </a:ext>
            </a:extLst>
          </p:cNvPr>
          <p:cNvSpPr/>
          <p:nvPr/>
        </p:nvSpPr>
        <p:spPr>
          <a:xfrm>
            <a:off x="2064469" y="4323579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Éducation Islamique</a:t>
            </a:r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èche : droite rayée 11">
            <a:hlinkClick r:id="rId8" action="ppaction://hlinksldjump"/>
            <a:extLst>
              <a:ext uri="{FF2B5EF4-FFF2-40B4-BE49-F238E27FC236}">
                <a16:creationId xmlns:a16="http://schemas.microsoft.com/office/drawing/2014/main" id="{EB5616E0-0876-5074-5ACB-7901323A6A67}"/>
              </a:ext>
            </a:extLst>
          </p:cNvPr>
          <p:cNvSpPr/>
          <p:nvPr/>
        </p:nvSpPr>
        <p:spPr>
          <a:xfrm>
            <a:off x="2083323" y="5024707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Sciences de la Vie et de la Terre</a:t>
            </a:r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Flèche : droite rayée 12">
            <a:hlinkClick r:id="rId9" action="ppaction://hlinksldjump"/>
            <a:extLst>
              <a:ext uri="{FF2B5EF4-FFF2-40B4-BE49-F238E27FC236}">
                <a16:creationId xmlns:a16="http://schemas.microsoft.com/office/drawing/2014/main" id="{BE5BD353-3D19-5727-B639-A0AE74AEA223}"/>
              </a:ext>
            </a:extLst>
          </p:cNvPr>
          <p:cNvSpPr/>
          <p:nvPr/>
        </p:nvSpPr>
        <p:spPr>
          <a:xfrm>
            <a:off x="2083323" y="5625555"/>
            <a:ext cx="4326904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Physique-Chimie</a:t>
            </a:r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Flèche : droite rayée 16">
            <a:hlinkClick r:id="rId10" action="ppaction://hlinksldjump"/>
            <a:extLst>
              <a:ext uri="{FF2B5EF4-FFF2-40B4-BE49-F238E27FC236}">
                <a16:creationId xmlns:a16="http://schemas.microsoft.com/office/drawing/2014/main" id="{1974C15A-571A-85BD-E77B-C8E2471900E2}"/>
              </a:ext>
            </a:extLst>
          </p:cNvPr>
          <p:cNvSpPr/>
          <p:nvPr/>
        </p:nvSpPr>
        <p:spPr>
          <a:xfrm>
            <a:off x="2073894" y="6261240"/>
            <a:ext cx="4450239" cy="556181"/>
          </a:xfrm>
          <a:prstGeom prst="strip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Éducation Physique et Sportive (EPS)</a:t>
            </a:r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700C9D6-C606-99D0-5AB5-988D831BB399}"/>
              </a:ext>
            </a:extLst>
          </p:cNvPr>
          <p:cNvCxnSpPr>
            <a:cxnSpLocks/>
          </p:cNvCxnSpPr>
          <p:nvPr/>
        </p:nvCxnSpPr>
        <p:spPr>
          <a:xfrm>
            <a:off x="2017333" y="1288194"/>
            <a:ext cx="47138" cy="5602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2713" y="842129"/>
            <a:ext cx="12530138" cy="8036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300"/>
              </a:lnSpc>
              <a:buNone/>
            </a:pPr>
            <a:r>
              <a:rPr lang="en-US" sz="485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Langue Arabe</a:t>
            </a:r>
            <a:endParaRPr lang="en-US" sz="485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884689" y="3227814"/>
            <a:ext cx="7665125" cy="2504956"/>
          </a:xfrm>
          <a:prstGeom prst="roundRect">
            <a:avLst>
              <a:gd name="adj" fmla="val 360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892309" y="3235434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07455" y="3371999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71171" y="3371999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892309" y="3788003"/>
            <a:ext cx="7649885" cy="552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107455" y="3924568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171171" y="3924568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892309" y="4340572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107455" y="4477137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171171" y="4477137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25%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892309" y="4893141"/>
            <a:ext cx="7649885" cy="83200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107455" y="5029706"/>
            <a:ext cx="2626043" cy="5588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171171" y="5029706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4h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Graphique 20" descr="Livre ouvert">
            <a:extLst>
              <a:ext uri="{FF2B5EF4-FFF2-40B4-BE49-F238E27FC236}">
                <a16:creationId xmlns:a16="http://schemas.microsoft.com/office/drawing/2014/main" id="{189A4B06-D64A-CDF9-FB33-DD98516D53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948" y="3511718"/>
            <a:ext cx="3190973" cy="3190973"/>
          </a:xfrm>
          <a:prstGeom prst="rect">
            <a:avLst/>
          </a:prstGeom>
          <a:scene3d>
            <a:camera prst="perspectiveRelaxed"/>
            <a:lightRig rig="threePt" dir="t"/>
          </a:scene3d>
          <a:sp3d>
            <a:bevelT prst="angle"/>
          </a:sp3d>
        </p:spPr>
      </p:pic>
      <p:sp>
        <p:nvSpPr>
          <p:cNvPr id="28" name="Flèche : gauche 27">
            <a:hlinkClick r:id="rId5" action="ppaction://hlinksldjump"/>
            <a:extLst>
              <a:ext uri="{FF2B5EF4-FFF2-40B4-BE49-F238E27FC236}">
                <a16:creationId xmlns:a16="http://schemas.microsoft.com/office/drawing/2014/main" id="{3ACCAEDC-639B-27C6-E403-91099DC6B821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23198"/>
            <a:ext cx="12686467" cy="8477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650"/>
              </a:lnSpc>
              <a:buNone/>
            </a:pPr>
            <a:r>
              <a:rPr lang="en-US" sz="5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Langue Française</a:t>
            </a:r>
            <a:endParaRPr lang="en-US" sz="51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6239828" y="3255202"/>
            <a:ext cx="7604284" cy="2638901"/>
          </a:xfrm>
          <a:prstGeom prst="roundRect">
            <a:avLst>
              <a:gd name="adj" fmla="val 3610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6247448" y="3262822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6481882" y="3367153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9521309" y="3367153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255068" y="3805660"/>
            <a:ext cx="7589044" cy="582216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6481882" y="3949369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9521309" y="3949369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4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255068" y="4387876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481882" y="4531584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521309" y="4531584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20%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6255068" y="4970092"/>
            <a:ext cx="7589044" cy="8770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6481882" y="5113800"/>
            <a:ext cx="2578179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9521309" y="5113800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4h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Livres">
            <a:extLst>
              <a:ext uri="{FF2B5EF4-FFF2-40B4-BE49-F238E27FC236}">
                <a16:creationId xmlns:a16="http://schemas.microsoft.com/office/drawing/2014/main" id="{90C6E35D-5E48-D707-6234-E2B29925CD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6993" y="3514552"/>
            <a:ext cx="2596212" cy="2596212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B4DE669B-A1A7-DD2D-E2CA-6EEE8A829A0A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2713" y="591383"/>
            <a:ext cx="13557176" cy="1607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6300"/>
              </a:lnSpc>
              <a:buNone/>
            </a:pPr>
            <a:r>
              <a:rPr lang="en-US" sz="485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Mathématiques</a:t>
            </a:r>
            <a:endParaRPr lang="en-US" sz="485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120359" y="3158558"/>
            <a:ext cx="7665125" cy="2504956"/>
          </a:xfrm>
          <a:prstGeom prst="roundRect">
            <a:avLst>
              <a:gd name="adj" fmla="val 360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127979" y="3166178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343125" y="3302742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406841" y="3302742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127979" y="3718747"/>
            <a:ext cx="7649885" cy="552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343125" y="3855311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406841" y="3855311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1127979" y="4271316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343125" y="4407880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406841" y="4407880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0%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127979" y="4823885"/>
            <a:ext cx="7649885" cy="83200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343125" y="4960449"/>
            <a:ext cx="2626043" cy="5588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406841" y="4960449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5h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Mathématiques">
            <a:extLst>
              <a:ext uri="{FF2B5EF4-FFF2-40B4-BE49-F238E27FC236}">
                <a16:creationId xmlns:a16="http://schemas.microsoft.com/office/drawing/2014/main" id="{93E4B119-EC81-025F-8DC2-A1CB8DA1FE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0123" y="3541965"/>
            <a:ext cx="2427403" cy="2427403"/>
          </a:xfrm>
          <a:prstGeom prst="rect">
            <a:avLst/>
          </a:prstGeom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8E8B0B7D-6E01-6D28-4DCB-D256566C8ADF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2713" y="591383"/>
            <a:ext cx="13124974" cy="1607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6300"/>
              </a:lnSpc>
              <a:buNone/>
            </a:pPr>
            <a:r>
              <a:rPr lang="en-US" sz="4850" b="1" u="sng" dirty="0">
                <a:solidFill>
                  <a:srgbClr val="532418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Histoire-Géographie</a:t>
            </a:r>
            <a:endParaRPr lang="en-US" sz="485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6220063" y="3206264"/>
            <a:ext cx="7665125" cy="2504956"/>
          </a:xfrm>
          <a:prstGeom prst="roundRect">
            <a:avLst>
              <a:gd name="adj" fmla="val 360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6227683" y="3213884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6442829" y="3350448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9506545" y="3350448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227683" y="3766453"/>
            <a:ext cx="7649885" cy="552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6442829" y="3903017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9506545" y="3903017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227683" y="4319022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442829" y="4455586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506545" y="4455586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25%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6227683" y="4871591"/>
            <a:ext cx="7649885" cy="83200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6442829" y="5008155"/>
            <a:ext cx="2626043" cy="5588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9506545" y="5008155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3h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Tubes à essai">
            <a:extLst>
              <a:ext uri="{FF2B5EF4-FFF2-40B4-BE49-F238E27FC236}">
                <a16:creationId xmlns:a16="http://schemas.microsoft.com/office/drawing/2014/main" id="{A4088AE8-010A-F7B7-3C3A-15414F2CF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9562" y="3323391"/>
            <a:ext cx="2832755" cy="2832755"/>
          </a:xfrm>
          <a:prstGeom prst="rect">
            <a:avLst/>
          </a:prstGeom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6CA28C61-A04B-89B1-EFF1-D39BA4098BD6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23198"/>
            <a:ext cx="12616458" cy="8477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6650"/>
              </a:lnSpc>
              <a:buNone/>
            </a:pPr>
            <a:r>
              <a:rPr lang="en-US" sz="5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Éducation Islamique</a:t>
            </a:r>
            <a:endParaRPr lang="en-US" sz="51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180289" y="3150870"/>
            <a:ext cx="7604284" cy="2638901"/>
          </a:xfrm>
          <a:prstGeom prst="roundRect">
            <a:avLst>
              <a:gd name="adj" fmla="val 3610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187909" y="3158490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414723" y="3302198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454150" y="3302198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187909" y="3740705"/>
            <a:ext cx="7589044" cy="582216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414723" y="3884414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454150" y="3884414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1187909" y="4322921"/>
            <a:ext cx="7589044" cy="58221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414723" y="4466629"/>
            <a:ext cx="2578179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454150" y="4466629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33.33%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414723" y="5048845"/>
            <a:ext cx="2578179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454150" y="5048845"/>
            <a:ext cx="4095988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7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2h</a:t>
            </a:r>
            <a:endParaRPr lang="en-US" sz="17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Salle de classe">
            <a:extLst>
              <a:ext uri="{FF2B5EF4-FFF2-40B4-BE49-F238E27FC236}">
                <a16:creationId xmlns:a16="http://schemas.microsoft.com/office/drawing/2014/main" id="{E12B7E89-5E71-DED9-871D-7044C90620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88927" y="3719518"/>
            <a:ext cx="2070253" cy="2070253"/>
          </a:xfrm>
          <a:prstGeom prst="rect">
            <a:avLst/>
          </a:prstGeom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632F68AA-8187-8A31-108B-F9DD68158214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2713" y="591383"/>
            <a:ext cx="13124974" cy="1607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6300"/>
              </a:lnSpc>
              <a:buNone/>
            </a:pPr>
            <a:r>
              <a:rPr lang="en-US" sz="4850" b="1" u="sng" dirty="0">
                <a:solidFill>
                  <a:srgbClr val="002060"/>
                </a:solidFill>
                <a:latin typeface="Times New Roman" panose="02020603050405020304" pitchFamily="18" charset="0"/>
                <a:ea typeface="Marcellus" pitchFamily="34" charset="-122"/>
                <a:cs typeface="Times New Roman" panose="02020603050405020304" pitchFamily="18" charset="0"/>
              </a:rPr>
              <a:t>Sciences de la Vie et de la Terre (SVT)</a:t>
            </a:r>
            <a:endParaRPr lang="en-US" sz="485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5418783" y="3366519"/>
            <a:ext cx="7665125" cy="2504956"/>
          </a:xfrm>
          <a:prstGeom prst="roundRect">
            <a:avLst>
              <a:gd name="adj" fmla="val 360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5426403" y="3374139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5641549" y="3510703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Coefficient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4"/>
          <p:cNvSpPr/>
          <p:nvPr/>
        </p:nvSpPr>
        <p:spPr>
          <a:xfrm>
            <a:off x="8705265" y="3510703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1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5426403" y="3926708"/>
            <a:ext cx="7649885" cy="552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5641549" y="4063272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de devoirs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705265" y="4063272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5426403" y="4479277"/>
            <a:ext cx="7649885" cy="552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5641549" y="4615841"/>
            <a:ext cx="2626043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% des Activités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8705265" y="4615841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25%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5426403" y="5031846"/>
            <a:ext cx="7649885" cy="83200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fr-F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5641549" y="5168410"/>
            <a:ext cx="2626043" cy="5588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Nombre d'heures/semaine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8705265" y="5168410"/>
            <a:ext cx="4155996" cy="2794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50" b="1" dirty="0">
                <a:solidFill>
                  <a:srgbClr val="002060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2h</a:t>
            </a:r>
            <a:endParaRPr lang="en-US" sz="16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Graphique 17" descr="Microscope">
            <a:extLst>
              <a:ext uri="{FF2B5EF4-FFF2-40B4-BE49-F238E27FC236}">
                <a16:creationId xmlns:a16="http://schemas.microsoft.com/office/drawing/2014/main" id="{26F61445-45FA-6FA1-BD2D-5AA11BB93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86000" y="3739396"/>
            <a:ext cx="1956062" cy="1956062"/>
          </a:xfrm>
          <a:prstGeom prst="rect">
            <a:avLst/>
          </a:prstGeom>
        </p:spPr>
      </p:pic>
      <p:sp>
        <p:nvSpPr>
          <p:cNvPr id="20" name="Flèche : gauche 19">
            <a:hlinkClick r:id="rId5" action="ppaction://hlinksldjump"/>
            <a:extLst>
              <a:ext uri="{FF2B5EF4-FFF2-40B4-BE49-F238E27FC236}">
                <a16:creationId xmlns:a16="http://schemas.microsoft.com/office/drawing/2014/main" id="{60A4832B-D3BF-3779-F041-593CDF44013A}"/>
              </a:ext>
            </a:extLst>
          </p:cNvPr>
          <p:cNvSpPr/>
          <p:nvPr/>
        </p:nvSpPr>
        <p:spPr>
          <a:xfrm>
            <a:off x="6400800" y="7022969"/>
            <a:ext cx="1800520" cy="763571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Sommaire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Ronds dans l’eau</Template>
  <TotalTime>77</TotalTime>
  <Words>324</Words>
  <Application>Microsoft Office PowerPoint</Application>
  <PresentationFormat>Personnalisé</PresentationFormat>
  <Paragraphs>110</Paragraphs>
  <Slides>11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Elephant</vt:lpstr>
      <vt:lpstr>Tw Cen MT</vt:lpstr>
      <vt:lpstr>Arial</vt:lpstr>
      <vt:lpstr>Google Sans Text</vt:lpstr>
      <vt:lpstr>Times New Roman</vt:lpstr>
      <vt:lpstr>Ronds dans l’eau</vt:lpstr>
      <vt:lpstr>Lien hypertexte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Monir</dc:creator>
  <cp:lastModifiedBy>Monir</cp:lastModifiedBy>
  <cp:revision>10</cp:revision>
  <dcterms:created xsi:type="dcterms:W3CDTF">2025-12-14T23:27:12Z</dcterms:created>
  <dcterms:modified xsi:type="dcterms:W3CDTF">2025-12-22T10:33:57Z</dcterms:modified>
</cp:coreProperties>
</file>