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61" r:id="rId2"/>
    <p:sldId id="262" r:id="rId3"/>
    <p:sldId id="263" r:id="rId4"/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title>
      <c:layout>
        <c:manualLayout>
          <c:xMode val="edge"/>
          <c:yMode val="edge"/>
          <c:x val="0.3765710015953114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312119541614817"/>
          <c:y val="0.10282943529603149"/>
          <c:w val="0.87107075959343683"/>
          <c:h val="0.68227804109761236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Heures/jour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12–14 ans</c:v>
                </c:pt>
                <c:pt idx="1">
                  <c:v>15–17 ans</c:v>
                </c:pt>
                <c:pt idx="2">
                  <c:v>18–21 ans</c:v>
                </c:pt>
                <c:pt idx="3">
                  <c:v>22–25 ans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4.5</c:v>
                </c:pt>
                <c:pt idx="2">
                  <c:v>6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06-4C4C-9004-E8AC056C7A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 noProof="0" dirty="0"/>
                  <a:t>Tranche d’âge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fr-FR" noProof="0" dirty="0"/>
                  <a:t>Temps</a:t>
                </a:r>
                <a:r>
                  <a:rPr lang="fr-FR" baseline="0" noProof="0" dirty="0"/>
                  <a:t> moyens</a:t>
                </a:r>
                <a:endParaRPr lang="fr-FR" noProof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r-FR"/>
  <c:roundedCorners val="1"/>
  <c:style val="2"/>
  <c:chart>
    <c:title>
      <c:tx>
        <c:rich>
          <a:bodyPr/>
          <a:lstStyle/>
          <a:p>
            <a:pPr>
              <a:defRPr/>
            </a:pPr>
            <a:r>
              <a:rPr lang="fr-FR" sz="1440" b="1" i="0" u="none" strike="noStrike" baseline="0" dirty="0"/>
              <a:t>Comparaison du temps d’utilisation d’Internet par âge</a:t>
            </a:r>
            <a:endParaRPr lang="en-US" dirty="0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Usage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Réseaux sociaux</c:v>
                </c:pt>
                <c:pt idx="1">
                  <c:v>Études</c:v>
                </c:pt>
                <c:pt idx="2">
                  <c:v>Vidéos</c:v>
                </c:pt>
                <c:pt idx="3">
                  <c:v>Jeux</c:v>
                </c:pt>
                <c:pt idx="4">
                  <c:v>Autres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40</c:v>
                </c:pt>
                <c:pt idx="1">
                  <c:v>25</c:v>
                </c:pt>
                <c:pt idx="2">
                  <c:v>20</c:v>
                </c:pt>
                <c:pt idx="3">
                  <c:v>10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DD-4EF1-86F0-5EE26F73D0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1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Utilisateurs (millions)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3600</c:v>
                </c:pt>
                <c:pt idx="1">
                  <c:v>3900</c:v>
                </c:pt>
                <c:pt idx="2">
                  <c:v>4200</c:v>
                </c:pt>
                <c:pt idx="3">
                  <c:v>4500</c:v>
                </c:pt>
                <c:pt idx="4">
                  <c:v>4800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47-453B-AD19-777D5762BF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dirty="0"/>
                  <a:t>Année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dirty="0"/>
                  <a:t>Utilisateurs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187917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04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39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3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47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35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9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2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81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77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04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979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u="sng" noProof="0" dirty="0">
                <a:solidFill>
                  <a:srgbClr val="0070C0"/>
                </a:solidFill>
              </a:rPr>
              <a:t>Insérer des tableaux </a:t>
            </a:r>
            <a:br>
              <a:rPr lang="fr-FR" b="1" u="sng" noProof="0" dirty="0">
                <a:solidFill>
                  <a:srgbClr val="0070C0"/>
                </a:solidFill>
              </a:rPr>
            </a:br>
            <a:r>
              <a:rPr lang="fr-FR" b="1" u="sng" noProof="0" dirty="0">
                <a:solidFill>
                  <a:srgbClr val="0070C0"/>
                </a:solidFill>
              </a:rPr>
              <a:t>et des graphiques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37115"/>
            <a:ext cx="8229600" cy="151183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800" noProof="0" dirty="0"/>
              <a:t>Les tableaux organisent les données.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800" noProof="0" dirty="0"/>
              <a:t>Les graphiques facilitent l’analyse visuelle.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u="sng" dirty="0" err="1">
                <a:solidFill>
                  <a:srgbClr val="0070C0"/>
                </a:solidFill>
              </a:rPr>
              <a:t>Insérer</a:t>
            </a:r>
            <a:r>
              <a:rPr b="1" u="sng" dirty="0">
                <a:solidFill>
                  <a:srgbClr val="0070C0"/>
                </a:solidFill>
              </a:rPr>
              <a:t> un tableau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sz="4400" b="1" u="sng" dirty="0">
                <a:solidFill>
                  <a:srgbClr val="FF0000"/>
                </a:solidFill>
              </a:rPr>
              <a:t>Étapes :</a:t>
            </a:r>
          </a:p>
          <a:p>
            <a:pPr marL="400050" lvl="1" indent="0">
              <a:buNone/>
            </a:pPr>
            <a:r>
              <a:rPr sz="4000" dirty="0"/>
              <a:t>1. Cliquer sur Insertion</a:t>
            </a:r>
          </a:p>
          <a:p>
            <a:pPr marL="400050" lvl="1" indent="0">
              <a:buNone/>
            </a:pPr>
            <a:r>
              <a:rPr sz="4000" dirty="0"/>
              <a:t>2. </a:t>
            </a:r>
            <a:r>
              <a:rPr sz="4000" dirty="0" err="1"/>
              <a:t>Choisir</a:t>
            </a:r>
            <a:r>
              <a:rPr sz="4000" dirty="0"/>
              <a:t> Tableau</a:t>
            </a:r>
          </a:p>
          <a:p>
            <a:pPr marL="400050" lvl="1" indent="0">
              <a:buNone/>
            </a:pPr>
            <a:r>
              <a:rPr sz="4000" dirty="0"/>
              <a:t>3. </a:t>
            </a:r>
            <a:r>
              <a:rPr sz="4000" dirty="0" err="1"/>
              <a:t>Sélectionner</a:t>
            </a:r>
            <a:r>
              <a:rPr sz="4000" dirty="0"/>
              <a:t> </a:t>
            </a:r>
            <a:r>
              <a:rPr sz="4000" dirty="0" err="1"/>
              <a:t>lignes</a:t>
            </a:r>
            <a:r>
              <a:rPr sz="4000" dirty="0"/>
              <a:t> et </a:t>
            </a:r>
            <a:r>
              <a:rPr sz="4000" dirty="0" err="1"/>
              <a:t>colonnes</a:t>
            </a:r>
            <a:endParaRPr sz="4000" dirty="0"/>
          </a:p>
          <a:p>
            <a:pPr marL="400050" lvl="1" indent="0">
              <a:buNone/>
            </a:pPr>
            <a:r>
              <a:rPr sz="4000" dirty="0"/>
              <a:t>4. </a:t>
            </a:r>
            <a:r>
              <a:rPr sz="4000" dirty="0" err="1"/>
              <a:t>Saisir</a:t>
            </a:r>
            <a:r>
              <a:rPr sz="4000" dirty="0"/>
              <a:t> les données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u="sng" dirty="0" err="1">
                <a:solidFill>
                  <a:schemeClr val="accent6">
                    <a:lumMod val="50000"/>
                  </a:schemeClr>
                </a:solidFill>
              </a:rPr>
              <a:t>Insérer</a:t>
            </a:r>
            <a:r>
              <a:rPr b="1" u="sng" dirty="0">
                <a:solidFill>
                  <a:schemeClr val="accent6">
                    <a:lumMod val="50000"/>
                  </a:schemeClr>
                </a:solidFill>
              </a:rPr>
              <a:t> un </a:t>
            </a:r>
            <a:r>
              <a:rPr b="1" u="sng" dirty="0" err="1">
                <a:solidFill>
                  <a:schemeClr val="accent6">
                    <a:lumMod val="50000"/>
                  </a:schemeClr>
                </a:solidFill>
              </a:rPr>
              <a:t>graphique</a:t>
            </a:r>
            <a:endParaRPr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sz="3600" b="1" u="sng" dirty="0">
                <a:solidFill>
                  <a:srgbClr val="FF0000"/>
                </a:solidFill>
              </a:rPr>
              <a:t>Étapes :</a:t>
            </a:r>
          </a:p>
          <a:p>
            <a:pPr marL="800100" lvl="2" indent="0">
              <a:buNone/>
            </a:pPr>
            <a:r>
              <a:rPr sz="2400" dirty="0"/>
              <a:t>1. Cliquer sur Insertion</a:t>
            </a:r>
          </a:p>
          <a:p>
            <a:pPr marL="800100" lvl="2" indent="0">
              <a:buNone/>
            </a:pPr>
            <a:r>
              <a:rPr sz="2400" dirty="0"/>
              <a:t>2. </a:t>
            </a:r>
            <a:r>
              <a:rPr sz="2400" dirty="0" err="1"/>
              <a:t>Choisir</a:t>
            </a:r>
            <a:r>
              <a:rPr sz="2400" dirty="0"/>
              <a:t> </a:t>
            </a:r>
            <a:r>
              <a:rPr sz="2400" dirty="0" err="1"/>
              <a:t>Graphique</a:t>
            </a:r>
            <a:endParaRPr sz="2400" dirty="0"/>
          </a:p>
          <a:p>
            <a:pPr marL="800100" lvl="2" indent="0">
              <a:buNone/>
            </a:pPr>
            <a:r>
              <a:rPr sz="2400" dirty="0"/>
              <a:t>3. </a:t>
            </a:r>
            <a:r>
              <a:rPr sz="2400" dirty="0" err="1"/>
              <a:t>Sélectionner</a:t>
            </a:r>
            <a:r>
              <a:rPr sz="2400" dirty="0"/>
              <a:t> le type de </a:t>
            </a:r>
            <a:r>
              <a:rPr sz="2400" dirty="0" err="1"/>
              <a:t>graphique</a:t>
            </a:r>
            <a:endParaRPr sz="2400" dirty="0"/>
          </a:p>
          <a:p>
            <a:pPr marL="800100" lvl="2" indent="0">
              <a:buNone/>
            </a:pPr>
            <a:r>
              <a:rPr sz="2400" dirty="0"/>
              <a:t>4. Modifier les données</a:t>
            </a:r>
          </a:p>
          <a:p>
            <a:pPr marL="0" indent="0">
              <a:buNone/>
            </a:pPr>
            <a:r>
              <a:rPr lang="fr-FR" sz="3600" dirty="0"/>
              <a:t>   </a:t>
            </a:r>
            <a:r>
              <a:rPr sz="3600" dirty="0" err="1"/>
              <a:t>Toujours</a:t>
            </a:r>
            <a:r>
              <a:rPr sz="3600" dirty="0"/>
              <a:t> </a:t>
            </a:r>
            <a:r>
              <a:rPr sz="3600" dirty="0" err="1"/>
              <a:t>ajouter</a:t>
            </a:r>
            <a:r>
              <a:rPr sz="3600" dirty="0"/>
              <a:t> un </a:t>
            </a:r>
            <a:r>
              <a:rPr sz="3600" dirty="0" err="1"/>
              <a:t>titre</a:t>
            </a:r>
            <a:r>
              <a:rPr sz="3600" dirty="0"/>
              <a:t> et des </a:t>
            </a:r>
            <a:r>
              <a:rPr sz="3600" dirty="0" err="1"/>
              <a:t>unités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797" y="111610"/>
            <a:ext cx="7543800" cy="1450757"/>
          </a:xfrm>
        </p:spPr>
        <p:txBody>
          <a:bodyPr>
            <a:normAutofit/>
          </a:bodyPr>
          <a:lstStyle/>
          <a:p>
            <a:pPr algn="ctr"/>
            <a:r>
              <a:rPr sz="4000" b="1" u="sng" dirty="0" err="1"/>
              <a:t>L’usage</a:t>
            </a:r>
            <a:r>
              <a:rPr sz="4000" b="1" u="sng" dirty="0"/>
              <a:t> internet et des réseaux </a:t>
            </a:r>
            <a:r>
              <a:rPr sz="4000" b="1" u="sng" dirty="0" err="1"/>
              <a:t>sociaux</a:t>
            </a:r>
            <a:r>
              <a:rPr sz="4000" b="1" u="sng" dirty="0"/>
              <a:t> chez les jeunes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113" y="4217946"/>
            <a:ext cx="8229600" cy="2389735"/>
          </a:xfrm>
        </p:spPr>
        <p:txBody>
          <a:bodyPr>
            <a:normAutofit/>
          </a:bodyPr>
          <a:lstStyle/>
          <a:p>
            <a:pPr marL="0" lvl="0" indent="0" algn="ctr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FR" sz="4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Cette présentation analyse l’usage d’Internet chez les jeunes à l’aide de données statistiques récentes, présentées en tableaux et graphiques.</a:t>
            </a:r>
            <a:endParaRPr lang="fr-FR" altLang="fr-FR" sz="4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1314C30-1512-FF09-8E69-B85A87663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3757" y="1823624"/>
            <a:ext cx="3596486" cy="20042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 : coins arrondis 6">
            <a:hlinkClick r:id="rId3" action="ppaction://hlinksldjump"/>
            <a:extLst>
              <a:ext uri="{FF2B5EF4-FFF2-40B4-BE49-F238E27FC236}">
                <a16:creationId xmlns:a16="http://schemas.microsoft.com/office/drawing/2014/main" id="{858F8D11-E965-A2DC-CF5E-1CC6B8E476D5}"/>
              </a:ext>
            </a:extLst>
          </p:cNvPr>
          <p:cNvSpPr/>
          <p:nvPr/>
        </p:nvSpPr>
        <p:spPr>
          <a:xfrm>
            <a:off x="1183159" y="5985275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Accueil</a:t>
            </a:r>
          </a:p>
        </p:txBody>
      </p:sp>
      <p:sp>
        <p:nvSpPr>
          <p:cNvPr id="8" name="Rectangle : coins arrondis 7">
            <a:hlinkClick r:id="rId4" action="ppaction://hlinksldjump"/>
            <a:extLst>
              <a:ext uri="{FF2B5EF4-FFF2-40B4-BE49-F238E27FC236}">
                <a16:creationId xmlns:a16="http://schemas.microsoft.com/office/drawing/2014/main" id="{C958DE6E-B9F3-14EA-FD47-A5935245B339}"/>
              </a:ext>
            </a:extLst>
          </p:cNvPr>
          <p:cNvSpPr/>
          <p:nvPr/>
        </p:nvSpPr>
        <p:spPr>
          <a:xfrm>
            <a:off x="2989089" y="6000643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Temps</a:t>
            </a:r>
          </a:p>
        </p:txBody>
      </p:sp>
      <p:sp>
        <p:nvSpPr>
          <p:cNvPr id="9" name="Rectangle : coins arrondis 8">
            <a:hlinkClick r:id="rId5" action="ppaction://hlinksldjump"/>
            <a:extLst>
              <a:ext uri="{FF2B5EF4-FFF2-40B4-BE49-F238E27FC236}">
                <a16:creationId xmlns:a16="http://schemas.microsoft.com/office/drawing/2014/main" id="{98309D09-F498-BDF7-9F16-F9C3970EF00C}"/>
              </a:ext>
            </a:extLst>
          </p:cNvPr>
          <p:cNvSpPr/>
          <p:nvPr/>
        </p:nvSpPr>
        <p:spPr>
          <a:xfrm>
            <a:off x="5074940" y="5985275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Répartition</a:t>
            </a:r>
          </a:p>
        </p:txBody>
      </p:sp>
      <p:sp>
        <p:nvSpPr>
          <p:cNvPr id="10" name="Rectangle : coins arrondis 9">
            <a:hlinkClick r:id="rId6" action="ppaction://hlinksldjump"/>
            <a:extLst>
              <a:ext uri="{FF2B5EF4-FFF2-40B4-BE49-F238E27FC236}">
                <a16:creationId xmlns:a16="http://schemas.microsoft.com/office/drawing/2014/main" id="{462A3709-2931-7B3E-3C57-0B31C6656299}"/>
              </a:ext>
            </a:extLst>
          </p:cNvPr>
          <p:cNvSpPr/>
          <p:nvPr/>
        </p:nvSpPr>
        <p:spPr>
          <a:xfrm>
            <a:off x="6880870" y="6000643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Evolution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u="sng" noProof="0" dirty="0"/>
              <a:t>Temps moyen passé sur Internet par jour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25123"/>
              </p:ext>
            </p:extLst>
          </p:nvPr>
        </p:nvGraphicFramePr>
        <p:xfrm>
          <a:off x="5086830" y="2589519"/>
          <a:ext cx="3496235" cy="2704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D9A804C-DBE2-583B-215B-D4B77DAD3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613589"/>
              </p:ext>
            </p:extLst>
          </p:nvPr>
        </p:nvGraphicFramePr>
        <p:xfrm>
          <a:off x="457200" y="2850777"/>
          <a:ext cx="4353004" cy="1921009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176502">
                  <a:extLst>
                    <a:ext uri="{9D8B030D-6E8A-4147-A177-3AD203B41FA5}">
                      <a16:colId xmlns:a16="http://schemas.microsoft.com/office/drawing/2014/main" val="4137535057"/>
                    </a:ext>
                  </a:extLst>
                </a:gridCol>
                <a:gridCol w="2176502">
                  <a:extLst>
                    <a:ext uri="{9D8B030D-6E8A-4147-A177-3AD203B41FA5}">
                      <a16:colId xmlns:a16="http://schemas.microsoft.com/office/drawing/2014/main" val="4121703694"/>
                    </a:ext>
                  </a:extLst>
                </a:gridCol>
              </a:tblGrid>
              <a:tr h="57293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Tranche d’âge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Temps moyen (heures/jour)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1899894"/>
                  </a:ext>
                </a:extLst>
              </a:tr>
              <a:tr h="33701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12–14 ans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3 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141033"/>
                  </a:ext>
                </a:extLst>
              </a:tr>
              <a:tr h="33701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15–17 ans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4,5 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643482"/>
                  </a:ext>
                </a:extLst>
              </a:tr>
              <a:tr h="33701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18–21 ans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6 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9191508"/>
                  </a:ext>
                </a:extLst>
              </a:tr>
              <a:tr h="33701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22–25 ans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noProof="0" dirty="0"/>
                        <a:t>5 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6873737"/>
                  </a:ext>
                </a:extLst>
              </a:tr>
            </a:tbl>
          </a:graphicData>
        </a:graphic>
      </p:graphicFrame>
      <p:sp>
        <p:nvSpPr>
          <p:cNvPr id="13" name="Rectangle : coins arrondis 12">
            <a:hlinkClick r:id="rId3" action="ppaction://hlinksldjump"/>
            <a:extLst>
              <a:ext uri="{FF2B5EF4-FFF2-40B4-BE49-F238E27FC236}">
                <a16:creationId xmlns:a16="http://schemas.microsoft.com/office/drawing/2014/main" id="{259D3314-4B67-4E7A-6F1A-1EDEA757704E}"/>
              </a:ext>
            </a:extLst>
          </p:cNvPr>
          <p:cNvSpPr/>
          <p:nvPr/>
        </p:nvSpPr>
        <p:spPr>
          <a:xfrm>
            <a:off x="1183159" y="5985275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Accueil</a:t>
            </a:r>
          </a:p>
        </p:txBody>
      </p:sp>
      <p:sp>
        <p:nvSpPr>
          <p:cNvPr id="14" name="Rectangle : coins arrondis 13">
            <a:hlinkClick r:id="rId4" action="ppaction://hlinksldjump"/>
            <a:extLst>
              <a:ext uri="{FF2B5EF4-FFF2-40B4-BE49-F238E27FC236}">
                <a16:creationId xmlns:a16="http://schemas.microsoft.com/office/drawing/2014/main" id="{7CD79B97-2C44-D8A0-5CB1-791F03A6062F}"/>
              </a:ext>
            </a:extLst>
          </p:cNvPr>
          <p:cNvSpPr/>
          <p:nvPr/>
        </p:nvSpPr>
        <p:spPr>
          <a:xfrm>
            <a:off x="2989089" y="6000643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Temps</a:t>
            </a:r>
          </a:p>
        </p:txBody>
      </p:sp>
      <p:sp>
        <p:nvSpPr>
          <p:cNvPr id="15" name="Rectangle : coins arrondis 14">
            <a:hlinkClick r:id="rId5" action="ppaction://hlinksldjump"/>
            <a:extLst>
              <a:ext uri="{FF2B5EF4-FFF2-40B4-BE49-F238E27FC236}">
                <a16:creationId xmlns:a16="http://schemas.microsoft.com/office/drawing/2014/main" id="{145E89B7-C030-70D9-DBBB-DCFD8BE39BEF}"/>
              </a:ext>
            </a:extLst>
          </p:cNvPr>
          <p:cNvSpPr/>
          <p:nvPr/>
        </p:nvSpPr>
        <p:spPr>
          <a:xfrm>
            <a:off x="5074940" y="5985275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Répartition</a:t>
            </a:r>
          </a:p>
        </p:txBody>
      </p:sp>
      <p:sp>
        <p:nvSpPr>
          <p:cNvPr id="16" name="Rectangle : coins arrondis 15">
            <a:hlinkClick r:id="rId6" action="ppaction://hlinksldjump"/>
            <a:extLst>
              <a:ext uri="{FF2B5EF4-FFF2-40B4-BE49-F238E27FC236}">
                <a16:creationId xmlns:a16="http://schemas.microsoft.com/office/drawing/2014/main" id="{D0872895-D20F-8160-77C1-EA6D75D94C30}"/>
              </a:ext>
            </a:extLst>
          </p:cNvPr>
          <p:cNvSpPr/>
          <p:nvPr/>
        </p:nvSpPr>
        <p:spPr>
          <a:xfrm>
            <a:off x="6880870" y="6000643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Evolution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u="sng" dirty="0" err="1"/>
              <a:t>Répartition</a:t>
            </a:r>
            <a:r>
              <a:rPr b="1" u="sng" dirty="0"/>
              <a:t> des usages </a:t>
            </a:r>
            <a:r>
              <a:rPr b="1" u="sng" dirty="0" err="1"/>
              <a:t>d’Internet</a:t>
            </a:r>
            <a:endParaRPr b="1" u="sng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27277"/>
              </p:ext>
            </p:extLst>
          </p:nvPr>
        </p:nvGraphicFramePr>
        <p:xfrm>
          <a:off x="5271248" y="2382049"/>
          <a:ext cx="3734440" cy="2512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3FC8F57-BCCB-1791-4888-DE921ABB3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167071"/>
              </p:ext>
            </p:extLst>
          </p:nvPr>
        </p:nvGraphicFramePr>
        <p:xfrm>
          <a:off x="457200" y="2574151"/>
          <a:ext cx="4491318" cy="2128476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245659">
                  <a:extLst>
                    <a:ext uri="{9D8B030D-6E8A-4147-A177-3AD203B41FA5}">
                      <a16:colId xmlns:a16="http://schemas.microsoft.com/office/drawing/2014/main" val="4200215033"/>
                    </a:ext>
                  </a:extLst>
                </a:gridCol>
                <a:gridCol w="2245659">
                  <a:extLst>
                    <a:ext uri="{9D8B030D-6E8A-4147-A177-3AD203B41FA5}">
                      <a16:colId xmlns:a16="http://schemas.microsoft.com/office/drawing/2014/main" val="1342371164"/>
                    </a:ext>
                  </a:extLst>
                </a:gridCol>
              </a:tblGrid>
              <a:tr h="3547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dirty="0"/>
                        <a:t>Usage d’Internet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dirty="0"/>
                        <a:t>Pourcentage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3845329"/>
                  </a:ext>
                </a:extLst>
              </a:tr>
              <a:tr h="3547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dirty="0"/>
                        <a:t>Réseaux sociaux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dirty="0"/>
                        <a:t>40 %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0778708"/>
                  </a:ext>
                </a:extLst>
              </a:tr>
              <a:tr h="3547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/>
                        <a:t>Études / Recherche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dirty="0"/>
                        <a:t>25 %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5618796"/>
                  </a:ext>
                </a:extLst>
              </a:tr>
              <a:tr h="3547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/>
                        <a:t>Vidéos / Streaming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dirty="0"/>
                        <a:t>20 %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6022867"/>
                  </a:ext>
                </a:extLst>
              </a:tr>
              <a:tr h="3547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/>
                        <a:t>Jeux en ligne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dirty="0"/>
                        <a:t>10 %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468639"/>
                  </a:ext>
                </a:extLst>
              </a:tr>
              <a:tr h="3547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/>
                        <a:t>Autres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dirty="0"/>
                        <a:t>5 %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7333117"/>
                  </a:ext>
                </a:extLst>
              </a:tr>
            </a:tbl>
          </a:graphicData>
        </a:graphic>
      </p:graphicFrame>
      <p:sp>
        <p:nvSpPr>
          <p:cNvPr id="9" name="Rectangle : coins arrondis 8">
            <a:hlinkClick r:id="rId3" action="ppaction://hlinksldjump"/>
            <a:extLst>
              <a:ext uri="{FF2B5EF4-FFF2-40B4-BE49-F238E27FC236}">
                <a16:creationId xmlns:a16="http://schemas.microsoft.com/office/drawing/2014/main" id="{58B6B979-0BB4-0DD0-55BD-6C107524F90D}"/>
              </a:ext>
            </a:extLst>
          </p:cNvPr>
          <p:cNvSpPr/>
          <p:nvPr/>
        </p:nvSpPr>
        <p:spPr>
          <a:xfrm>
            <a:off x="1183159" y="5985275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Accueil</a:t>
            </a:r>
          </a:p>
        </p:txBody>
      </p:sp>
      <p:sp>
        <p:nvSpPr>
          <p:cNvPr id="10" name="Rectangle : coins arrondis 9">
            <a:hlinkClick r:id="rId4" action="ppaction://hlinksldjump"/>
            <a:extLst>
              <a:ext uri="{FF2B5EF4-FFF2-40B4-BE49-F238E27FC236}">
                <a16:creationId xmlns:a16="http://schemas.microsoft.com/office/drawing/2014/main" id="{2A09BC9C-BE7F-56C3-4378-DAC3DB77CA61}"/>
              </a:ext>
            </a:extLst>
          </p:cNvPr>
          <p:cNvSpPr/>
          <p:nvPr/>
        </p:nvSpPr>
        <p:spPr>
          <a:xfrm>
            <a:off x="2989089" y="6000643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Temps</a:t>
            </a:r>
          </a:p>
        </p:txBody>
      </p:sp>
      <p:sp>
        <p:nvSpPr>
          <p:cNvPr id="11" name="Rectangle : coins arrondis 10">
            <a:hlinkClick r:id="rId5" action="ppaction://hlinksldjump"/>
            <a:extLst>
              <a:ext uri="{FF2B5EF4-FFF2-40B4-BE49-F238E27FC236}">
                <a16:creationId xmlns:a16="http://schemas.microsoft.com/office/drawing/2014/main" id="{8930D210-4135-8E7A-45BA-11504D806C68}"/>
              </a:ext>
            </a:extLst>
          </p:cNvPr>
          <p:cNvSpPr/>
          <p:nvPr/>
        </p:nvSpPr>
        <p:spPr>
          <a:xfrm>
            <a:off x="5074940" y="5985275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Répartition</a:t>
            </a:r>
          </a:p>
        </p:txBody>
      </p:sp>
      <p:sp>
        <p:nvSpPr>
          <p:cNvPr id="12" name="Rectangle : coins arrondis 11">
            <a:hlinkClick r:id="rId6" action="ppaction://hlinksldjump"/>
            <a:extLst>
              <a:ext uri="{FF2B5EF4-FFF2-40B4-BE49-F238E27FC236}">
                <a16:creationId xmlns:a16="http://schemas.microsoft.com/office/drawing/2014/main" id="{886F6437-324E-1468-BEB9-2DC933A569A1}"/>
              </a:ext>
            </a:extLst>
          </p:cNvPr>
          <p:cNvSpPr/>
          <p:nvPr/>
        </p:nvSpPr>
        <p:spPr>
          <a:xfrm>
            <a:off x="6880870" y="6000643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Evolution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81" y="274638"/>
            <a:ext cx="8533119" cy="1143000"/>
          </a:xfrm>
        </p:spPr>
        <p:txBody>
          <a:bodyPr>
            <a:noAutofit/>
          </a:bodyPr>
          <a:lstStyle/>
          <a:p>
            <a:r>
              <a:rPr sz="3600" b="1" u="sng" dirty="0"/>
              <a:t>Évolution des utilisateurs des réseaux sociaux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759278"/>
              </p:ext>
            </p:extLst>
          </p:nvPr>
        </p:nvGraphicFramePr>
        <p:xfrm>
          <a:off x="5040727" y="2493469"/>
          <a:ext cx="3734440" cy="2290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969A46FA-CF69-E5E8-FFC1-1F5E705A8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805070"/>
              </p:ext>
            </p:extLst>
          </p:nvPr>
        </p:nvGraphicFramePr>
        <p:xfrm>
          <a:off x="457199" y="2765901"/>
          <a:ext cx="4422162" cy="2018146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211081">
                  <a:extLst>
                    <a:ext uri="{9D8B030D-6E8A-4147-A177-3AD203B41FA5}">
                      <a16:colId xmlns:a16="http://schemas.microsoft.com/office/drawing/2014/main" val="3715989354"/>
                    </a:ext>
                  </a:extLst>
                </a:gridCol>
                <a:gridCol w="2211081">
                  <a:extLst>
                    <a:ext uri="{9D8B030D-6E8A-4147-A177-3AD203B41FA5}">
                      <a16:colId xmlns:a16="http://schemas.microsoft.com/office/drawing/2014/main" val="552907489"/>
                    </a:ext>
                  </a:extLst>
                </a:gridCol>
              </a:tblGrid>
              <a:tr h="494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Année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/>
                        <a:t>Utilisateurs (millions)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284232"/>
                  </a:ext>
                </a:extLst>
              </a:tr>
              <a:tr h="282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3 600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0746855"/>
                  </a:ext>
                </a:extLst>
              </a:tr>
              <a:tr h="282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3 900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9898449"/>
                  </a:ext>
                </a:extLst>
              </a:tr>
              <a:tr h="282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4 200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9222152"/>
                  </a:ext>
                </a:extLst>
              </a:tr>
              <a:tr h="282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4 500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6276964"/>
                  </a:ext>
                </a:extLst>
              </a:tr>
              <a:tr h="282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/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/>
                        <a:t>4 800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5932801"/>
                  </a:ext>
                </a:extLst>
              </a:tr>
            </a:tbl>
          </a:graphicData>
        </a:graphic>
      </p:graphicFrame>
      <p:sp>
        <p:nvSpPr>
          <p:cNvPr id="9" name="Rectangle : coins arrondis 8">
            <a:hlinkClick r:id="rId3" action="ppaction://hlinksldjump"/>
            <a:extLst>
              <a:ext uri="{FF2B5EF4-FFF2-40B4-BE49-F238E27FC236}">
                <a16:creationId xmlns:a16="http://schemas.microsoft.com/office/drawing/2014/main" id="{B1CF27DB-D1C0-1A4B-3E01-F18A0B42D07C}"/>
              </a:ext>
            </a:extLst>
          </p:cNvPr>
          <p:cNvSpPr/>
          <p:nvPr/>
        </p:nvSpPr>
        <p:spPr>
          <a:xfrm>
            <a:off x="1183159" y="5985275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Accueil</a:t>
            </a:r>
          </a:p>
        </p:txBody>
      </p:sp>
      <p:sp>
        <p:nvSpPr>
          <p:cNvPr id="10" name="Rectangle : coins arrondis 9">
            <a:hlinkClick r:id="rId4" action="ppaction://hlinksldjump"/>
            <a:extLst>
              <a:ext uri="{FF2B5EF4-FFF2-40B4-BE49-F238E27FC236}">
                <a16:creationId xmlns:a16="http://schemas.microsoft.com/office/drawing/2014/main" id="{632AB221-8BBB-66AF-B6D9-B709AE21EC3F}"/>
              </a:ext>
            </a:extLst>
          </p:cNvPr>
          <p:cNvSpPr/>
          <p:nvPr/>
        </p:nvSpPr>
        <p:spPr>
          <a:xfrm>
            <a:off x="2989089" y="6000643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Temps</a:t>
            </a:r>
          </a:p>
        </p:txBody>
      </p:sp>
      <p:sp>
        <p:nvSpPr>
          <p:cNvPr id="11" name="Rectangle : coins arrondis 10">
            <a:hlinkClick r:id="rId5" action="ppaction://hlinksldjump"/>
            <a:extLst>
              <a:ext uri="{FF2B5EF4-FFF2-40B4-BE49-F238E27FC236}">
                <a16:creationId xmlns:a16="http://schemas.microsoft.com/office/drawing/2014/main" id="{A5A086AD-8D67-D1D4-7715-05D71297669F}"/>
              </a:ext>
            </a:extLst>
          </p:cNvPr>
          <p:cNvSpPr/>
          <p:nvPr/>
        </p:nvSpPr>
        <p:spPr>
          <a:xfrm>
            <a:off x="5074940" y="5985275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Répartition</a:t>
            </a:r>
          </a:p>
        </p:txBody>
      </p:sp>
      <p:sp>
        <p:nvSpPr>
          <p:cNvPr id="12" name="Rectangle : coins arrondis 11">
            <a:hlinkClick r:id="rId6" action="ppaction://hlinksldjump"/>
            <a:extLst>
              <a:ext uri="{FF2B5EF4-FFF2-40B4-BE49-F238E27FC236}">
                <a16:creationId xmlns:a16="http://schemas.microsoft.com/office/drawing/2014/main" id="{CF3C7C95-E7B3-49B7-343C-B1E98324D23C}"/>
              </a:ext>
            </a:extLst>
          </p:cNvPr>
          <p:cNvSpPr/>
          <p:nvPr/>
        </p:nvSpPr>
        <p:spPr>
          <a:xfrm>
            <a:off x="6880870" y="6000643"/>
            <a:ext cx="1475334" cy="4764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Evolution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232</Words>
  <Application>Microsoft Office PowerPoint</Application>
  <PresentationFormat>Affichage à l'écran (4:3)</PresentationFormat>
  <Paragraphs>78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Arabic Typesetting</vt:lpstr>
      <vt:lpstr>Calibri</vt:lpstr>
      <vt:lpstr>Calibri Light</vt:lpstr>
      <vt:lpstr>Wingdings</vt:lpstr>
      <vt:lpstr>Rétrospective</vt:lpstr>
      <vt:lpstr>Insérer des tableaux  et des graphiques</vt:lpstr>
      <vt:lpstr>Insérer un tableau</vt:lpstr>
      <vt:lpstr>Insérer un graphique</vt:lpstr>
      <vt:lpstr>L’usage internet et des réseaux sociaux chez les jeunes</vt:lpstr>
      <vt:lpstr>Temps moyen passé sur Internet par jour</vt:lpstr>
      <vt:lpstr>Répartition des usages d’Internet</vt:lpstr>
      <vt:lpstr>Évolution des utilisateurs des réseaux sociaux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Monir</dc:creator>
  <cp:keywords/>
  <dc:description>generated using python-pptx</dc:description>
  <cp:lastModifiedBy>Monir</cp:lastModifiedBy>
  <cp:revision>4</cp:revision>
  <dcterms:created xsi:type="dcterms:W3CDTF">2013-01-27T09:14:16Z</dcterms:created>
  <dcterms:modified xsi:type="dcterms:W3CDTF">2025-12-22T10:41:56Z</dcterms:modified>
  <cp:category/>
</cp:coreProperties>
</file>